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 id="2147483801" r:id="rId2"/>
  </p:sldMasterIdLst>
  <p:notesMasterIdLst>
    <p:notesMasterId r:id="rId31"/>
  </p:notesMasterIdLst>
  <p:handoutMasterIdLst>
    <p:handoutMasterId r:id="rId32"/>
  </p:handoutMasterIdLst>
  <p:sldIdLst>
    <p:sldId id="369" r:id="rId3"/>
    <p:sldId id="394" r:id="rId4"/>
    <p:sldId id="381" r:id="rId5"/>
    <p:sldId id="787" r:id="rId6"/>
    <p:sldId id="376" r:id="rId7"/>
    <p:sldId id="788" r:id="rId8"/>
    <p:sldId id="786" r:id="rId9"/>
    <p:sldId id="388" r:id="rId10"/>
    <p:sldId id="400" r:id="rId11"/>
    <p:sldId id="2145706838" r:id="rId12"/>
    <p:sldId id="2145706839" r:id="rId13"/>
    <p:sldId id="2145706840" r:id="rId14"/>
    <p:sldId id="2145706827" r:id="rId15"/>
    <p:sldId id="2145706828" r:id="rId16"/>
    <p:sldId id="2145706829" r:id="rId17"/>
    <p:sldId id="2145706830" r:id="rId18"/>
    <p:sldId id="793" r:id="rId19"/>
    <p:sldId id="794" r:id="rId20"/>
    <p:sldId id="795" r:id="rId21"/>
    <p:sldId id="796" r:id="rId22"/>
    <p:sldId id="797" r:id="rId23"/>
    <p:sldId id="798" r:id="rId24"/>
    <p:sldId id="799" r:id="rId25"/>
    <p:sldId id="800" r:id="rId26"/>
    <p:sldId id="801" r:id="rId27"/>
    <p:sldId id="802" r:id="rId28"/>
    <p:sldId id="391" r:id="rId29"/>
    <p:sldId id="792" r:id="rId3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034"/>
    <a:srgbClr val="0E3D6C"/>
    <a:srgbClr val="BBC9D5"/>
    <a:srgbClr val="0F71AB"/>
    <a:srgbClr val="0A4E7F"/>
    <a:srgbClr val="193769"/>
    <a:srgbClr val="618FE5"/>
    <a:srgbClr val="E87827"/>
    <a:srgbClr val="4B296C"/>
    <a:srgbClr val="8525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59A05F-3634-4A46-9343-2102EE3F804B}" v="27" dt="2024-03-19T19:54:13.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6310D87-62DF-5D49-BDC9-E6CB2AFB4311}" type="datetimeFigureOut">
              <a:rPr lang="en-US" smtClean="0"/>
              <a:t>3/19/2024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0DE41B-D784-BA4F-A062-70A7D1BFE910}" type="datetimeFigureOut">
              <a:rPr lang="en-US" smtClean="0"/>
              <a:t>3/19/2024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409550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28</a:t>
            </a:fld>
            <a:endParaRPr lang="en-US"/>
          </a:p>
        </p:txBody>
      </p:sp>
    </p:spTree>
    <p:extLst>
      <p:ext uri="{BB962C8B-B14F-4D97-AF65-F5344CB8AC3E}">
        <p14:creationId xmlns:p14="http://schemas.microsoft.com/office/powerpoint/2010/main" val="345646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Anne</a:t>
            </a:r>
          </a:p>
        </p:txBody>
      </p:sp>
    </p:spTree>
    <p:extLst>
      <p:ext uri="{BB962C8B-B14F-4D97-AF65-F5344CB8AC3E}">
        <p14:creationId xmlns:p14="http://schemas.microsoft.com/office/powerpoint/2010/main" val="1542056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3</a:t>
            </a:fld>
            <a:endParaRPr lang="en-US"/>
          </a:p>
        </p:txBody>
      </p:sp>
    </p:spTree>
    <p:extLst>
      <p:ext uri="{BB962C8B-B14F-4D97-AF65-F5344CB8AC3E}">
        <p14:creationId xmlns:p14="http://schemas.microsoft.com/office/powerpoint/2010/main" val="379902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1934864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76204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Jeanne</a:t>
            </a:r>
          </a:p>
        </p:txBody>
      </p:sp>
      <p:sp>
        <p:nvSpPr>
          <p:cNvPr id="4" name="Slide Number Placeholder 3"/>
          <p:cNvSpPr>
            <a:spLocks noGrp="1"/>
          </p:cNvSpPr>
          <p:nvPr>
            <p:ph type="sldNum" sz="quarter" idx="5"/>
          </p:nvPr>
        </p:nvSpPr>
        <p:spPr/>
        <p:txBody>
          <a:bodyPr/>
          <a:lstStyle/>
          <a:p>
            <a:fld id="{E4598C86-E0B7-4128-97B3-12A379C63F29}" type="slidenum">
              <a:rPr lang="en-US" smtClean="0"/>
              <a:t>7</a:t>
            </a:fld>
            <a:endParaRPr lang="en-US"/>
          </a:p>
        </p:txBody>
      </p:sp>
    </p:spTree>
    <p:extLst>
      <p:ext uri="{BB962C8B-B14F-4D97-AF65-F5344CB8AC3E}">
        <p14:creationId xmlns:p14="http://schemas.microsoft.com/office/powerpoint/2010/main" val="451552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8</a:t>
            </a:fld>
            <a:endParaRPr lang="en-US"/>
          </a:p>
        </p:txBody>
      </p:sp>
    </p:spTree>
    <p:extLst>
      <p:ext uri="{BB962C8B-B14F-4D97-AF65-F5344CB8AC3E}">
        <p14:creationId xmlns:p14="http://schemas.microsoft.com/office/powerpoint/2010/main" val="268390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78A8B-08C7-9F46-93BF-5A384DF5C0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13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27</a:t>
            </a:fld>
            <a:endParaRPr lang="en-US"/>
          </a:p>
        </p:txBody>
      </p:sp>
    </p:spTree>
    <p:extLst>
      <p:ext uri="{BB962C8B-B14F-4D97-AF65-F5344CB8AC3E}">
        <p14:creationId xmlns:p14="http://schemas.microsoft.com/office/powerpoint/2010/main" val="215591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2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319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884ACF8F-2F0C-46BE-8F39-1333F3BBDD13}" type="datetime2">
              <a:rPr lang="en-US" smtClean="0"/>
              <a:t>Tuesday, March 19,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66935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32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97DFA4-32DE-834B-9A88-AF371B8DA06F}"/>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926A57E-5385-3142-AA46-665057C6C23D}"/>
              </a:ext>
            </a:extLst>
          </p:cNvPr>
          <p:cNvSpPr/>
          <p:nvPr userDrawn="1"/>
        </p:nvSpPr>
        <p:spPr>
          <a:xfrm>
            <a:off x="8290689" y="-470"/>
            <a:ext cx="853311" cy="5143970"/>
          </a:xfrm>
          <a:prstGeom prst="rect">
            <a:avLst/>
          </a:pr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B19902DC-39C2-4F4C-8933-0D2C92AEF809}"/>
              </a:ext>
            </a:extLst>
          </p:cNvPr>
          <p:cNvCxnSpPr>
            <a:cxnSpLocks/>
          </p:cNvCxnSpPr>
          <p:nvPr userDrawn="1"/>
        </p:nvCxnSpPr>
        <p:spPr>
          <a:xfrm>
            <a:off x="8545690" y="670557"/>
            <a:ext cx="324216"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F6B50860-D447-5A42-BE8D-3321BA5F964E}"/>
              </a:ext>
            </a:extLst>
          </p:cNvPr>
          <p:cNvSpPr txBox="1"/>
          <p:nvPr userDrawn="1"/>
        </p:nvSpPr>
        <p:spPr>
          <a:xfrm>
            <a:off x="8290688" y="260646"/>
            <a:ext cx="853312" cy="341632"/>
          </a:xfrm>
          <a:prstGeom prst="rect">
            <a:avLst/>
          </a:prstGeom>
          <a:noFill/>
        </p:spPr>
        <p:txBody>
          <a:bodyPr wrap="square" rtlCol="0">
            <a:spAutoFit/>
          </a:bodyPr>
          <a:lstStyle/>
          <a:p>
            <a:pPr algn="ctr">
              <a:lnSpc>
                <a:spcPct val="90000"/>
              </a:lnSpc>
            </a:pPr>
            <a:fld id="{8116D425-89BC-4F44-9025-2937A8134F91}" type="slidenum">
              <a:rPr lang="en-US" smtClean="0">
                <a:solidFill>
                  <a:schemeClr val="bg1"/>
                </a:solidFill>
                <a:latin typeface="Arial" panose="020B0604020202020204" pitchFamily="34" charset="0"/>
                <a:cs typeface="Arial" panose="020B0604020202020204" pitchFamily="34" charset="0"/>
              </a:rPr>
              <a:pPr algn="ctr">
                <a:lnSpc>
                  <a:spcPct val="90000"/>
                </a:lnSpc>
              </a:pPr>
              <a:t>‹#›</a:t>
            </a:fld>
            <a:endParaRPr lang="en-US">
              <a:solidFill>
                <a:schemeClr val="bg1"/>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95097FED-0704-A244-A722-593922EA2EA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74620" y="4304991"/>
            <a:ext cx="685447" cy="685447"/>
          </a:xfrm>
          <a:prstGeom prst="rect">
            <a:avLst/>
          </a:prstGeom>
        </p:spPr>
      </p:pic>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 id="2147483799" r:id="rId2"/>
    <p:sldLayoutId id="2147483800" r:id="rId3"/>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97DFA4-32DE-834B-9A88-AF371B8DA06F}"/>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descr="Background pattern&#10;&#10;Description automatically generated">
            <a:extLst>
              <a:ext uri="{FF2B5EF4-FFF2-40B4-BE49-F238E27FC236}">
                <a16:creationId xmlns:a16="http://schemas.microsoft.com/office/drawing/2014/main" id="{4E5A58DF-6489-4747-A52A-6AD4732DDAE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4734917"/>
            <a:ext cx="9144000" cy="422299"/>
          </a:xfrm>
          <a:prstGeom prst="rect">
            <a:avLst/>
          </a:prstGeom>
        </p:spPr>
      </p:pic>
      <p:sp>
        <p:nvSpPr>
          <p:cNvPr id="5" name="TextBox 4">
            <a:extLst>
              <a:ext uri="{FF2B5EF4-FFF2-40B4-BE49-F238E27FC236}">
                <a16:creationId xmlns:a16="http://schemas.microsoft.com/office/drawing/2014/main" id="{93C6A122-D0FC-9844-B0D6-8D208972E1B7}"/>
              </a:ext>
            </a:extLst>
          </p:cNvPr>
          <p:cNvSpPr txBox="1"/>
          <p:nvPr userDrawn="1"/>
        </p:nvSpPr>
        <p:spPr>
          <a:xfrm>
            <a:off x="328524" y="4845668"/>
            <a:ext cx="3470966" cy="203133"/>
          </a:xfrm>
          <a:prstGeom prst="rect">
            <a:avLst/>
          </a:prstGeom>
          <a:noFill/>
        </p:spPr>
        <p:txBody>
          <a:bodyPr wrap="square" rtlCol="0">
            <a:spAutoFit/>
          </a:bodyPr>
          <a:lstStyle/>
          <a:p>
            <a:pPr>
              <a:lnSpc>
                <a:spcPct val="90000"/>
              </a:lnSpc>
            </a:pPr>
            <a:r>
              <a:rPr lang="en-US" sz="800">
                <a:solidFill>
                  <a:schemeClr val="bg1"/>
                </a:solidFill>
                <a:latin typeface="Arial" panose="020B0604020202020204" pitchFamily="34" charset="0"/>
                <a:cs typeface="Arial" panose="020B0604020202020204" pitchFamily="34" charset="0"/>
              </a:rPr>
              <a:t>EVERETT PUBLIC SCHOOLS   March 5, 2024</a:t>
            </a:r>
          </a:p>
        </p:txBody>
      </p:sp>
      <p:sp>
        <p:nvSpPr>
          <p:cNvPr id="6" name="Rectangle 5">
            <a:extLst>
              <a:ext uri="{FF2B5EF4-FFF2-40B4-BE49-F238E27FC236}">
                <a16:creationId xmlns:a16="http://schemas.microsoft.com/office/drawing/2014/main" id="{7AD2E71B-CDE2-444F-BE3C-8C0F63244777}"/>
              </a:ext>
            </a:extLst>
          </p:cNvPr>
          <p:cNvSpPr/>
          <p:nvPr userDrawn="1"/>
        </p:nvSpPr>
        <p:spPr>
          <a:xfrm>
            <a:off x="0" y="0"/>
            <a:ext cx="9144000" cy="741717"/>
          </a:xfrm>
          <a:prstGeom prst="rect">
            <a:avLst/>
          </a:pr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FB974064-61F1-4141-A26E-2DACDF4CE948}"/>
              </a:ext>
            </a:extLst>
          </p:cNvPr>
          <p:cNvSpPr txBox="1"/>
          <p:nvPr userDrawn="1"/>
        </p:nvSpPr>
        <p:spPr>
          <a:xfrm>
            <a:off x="8352283" y="4845668"/>
            <a:ext cx="472964" cy="203133"/>
          </a:xfrm>
          <a:prstGeom prst="rect">
            <a:avLst/>
          </a:prstGeom>
          <a:noFill/>
        </p:spPr>
        <p:txBody>
          <a:bodyPr wrap="square" rtlCol="0">
            <a:spAutoFit/>
          </a:bodyPr>
          <a:lstStyle/>
          <a:p>
            <a:pPr algn="r">
              <a:lnSpc>
                <a:spcPct val="90000"/>
              </a:lnSpc>
            </a:pPr>
            <a:fld id="{8116D425-89BC-4F44-9025-2937A8134F91}" type="slidenum">
              <a:rPr lang="en-US" sz="800" smtClean="0">
                <a:solidFill>
                  <a:schemeClr val="bg1"/>
                </a:solidFill>
                <a:latin typeface="Arial" panose="020B0604020202020204" pitchFamily="34" charset="0"/>
                <a:cs typeface="Arial" panose="020B0604020202020204" pitchFamily="34" charset="0"/>
              </a:rPr>
              <a:pPr algn="r">
                <a:lnSpc>
                  <a:spcPct val="90000"/>
                </a:lnSpc>
              </a:pPr>
              <a:t>‹#›</a:t>
            </a:fld>
            <a:endParaRPr lang="en-US" sz="800">
              <a:solidFill>
                <a:schemeClr val="bg1"/>
              </a:solidFill>
              <a:latin typeface="Arial" panose="020B0604020202020204" pitchFamily="34" charset="0"/>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445C8D85-4049-3240-B035-750FFDEAA69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97470" y="33135"/>
            <a:ext cx="629018" cy="629018"/>
          </a:xfrm>
          <a:prstGeom prst="rect">
            <a:avLst/>
          </a:prstGeom>
        </p:spPr>
      </p:pic>
    </p:spTree>
    <p:extLst>
      <p:ext uri="{BB962C8B-B14F-4D97-AF65-F5344CB8AC3E}">
        <p14:creationId xmlns:p14="http://schemas.microsoft.com/office/powerpoint/2010/main" val="2972925505"/>
      </p:ext>
    </p:extLst>
  </p:cSld>
  <p:clrMap bg1="lt1" tx1="dk1" bg2="lt2" tx2="dk2" accent1="accent1" accent2="accent2" accent3="accent3" accent4="accent4" accent5="accent5" accent6="accent6" hlink="hlink" folHlink="folHlink"/>
  <p:sldLayoutIdLst>
    <p:sldLayoutId id="2147483802" r:id="rId1"/>
  </p:sldLayoutIdLst>
  <p:hf sldNum="0"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holding hands&#10;&#10;Description automatically generated with low confidence">
            <a:extLst>
              <a:ext uri="{FF2B5EF4-FFF2-40B4-BE49-F238E27FC236}">
                <a16:creationId xmlns:a16="http://schemas.microsoft.com/office/drawing/2014/main" id="{C50EBCDC-7C83-1E4D-8AEC-EA5445B4B1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8349823" cy="5143500"/>
          </a:xfrm>
          <a:prstGeom prst="rect">
            <a:avLst/>
          </a:prstGeom>
        </p:spPr>
      </p:pic>
      <p:sp>
        <p:nvSpPr>
          <p:cNvPr id="3" name="Rectangle 2">
            <a:extLst>
              <a:ext uri="{FF2B5EF4-FFF2-40B4-BE49-F238E27FC236}">
                <a16:creationId xmlns:a16="http://schemas.microsoft.com/office/drawing/2014/main" id="{BAD2FEC2-EEBE-5C47-8988-6FF1B6223B4E}"/>
              </a:ext>
            </a:extLst>
          </p:cNvPr>
          <p:cNvSpPr/>
          <p:nvPr/>
        </p:nvSpPr>
        <p:spPr>
          <a:xfrm>
            <a:off x="0" y="0"/>
            <a:ext cx="8349822" cy="5143500"/>
          </a:xfrm>
          <a:prstGeom prst="rect">
            <a:avLst/>
          </a:prstGeom>
          <a:solidFill>
            <a:srgbClr val="0A4E7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Box 6"/>
          <p:cNvSpPr txBox="1"/>
          <p:nvPr/>
        </p:nvSpPr>
        <p:spPr>
          <a:xfrm>
            <a:off x="512697" y="317162"/>
            <a:ext cx="7069559" cy="4766690"/>
          </a:xfrm>
          <a:prstGeom prst="rect">
            <a:avLst/>
          </a:prstGeom>
          <a:noFill/>
        </p:spPr>
        <p:txBody>
          <a:bodyPr wrap="square" lIns="91440" tIns="45720" rIns="91440" bIns="45720" rtlCol="0" anchor="t">
            <a:spAutoFit/>
          </a:bodyPr>
          <a:lstStyle/>
          <a:p>
            <a:pPr>
              <a:lnSpc>
                <a:spcPct val="90000"/>
              </a:lnSpc>
            </a:pPr>
            <a:r>
              <a:rPr lang="en-US" sz="4400" b="1">
                <a:solidFill>
                  <a:schemeClr val="tx2">
                    <a:lumMod val="20000"/>
                    <a:lumOff val="80000"/>
                  </a:schemeClr>
                </a:solidFill>
                <a:latin typeface="Georgia" panose="02040502050405020303" pitchFamily="18" charset="0"/>
                <a:cs typeface="Arial"/>
              </a:rPr>
              <a:t>F</a:t>
            </a:r>
            <a:r>
              <a:rPr lang="en-US" sz="4400" b="1">
                <a:solidFill>
                  <a:schemeClr val="bg1"/>
                </a:solidFill>
                <a:latin typeface="Georgia" panose="02040502050405020303" pitchFamily="18" charset="0"/>
                <a:cs typeface="Arial"/>
              </a:rPr>
              <a:t>amily &amp; Community </a:t>
            </a:r>
            <a:endParaRPr lang="en-US" sz="4400" b="1">
              <a:solidFill>
                <a:schemeClr val="bg1"/>
              </a:solidFill>
              <a:latin typeface="Georgia" panose="02040502050405020303" pitchFamily="18" charset="0"/>
              <a:cs typeface="Arial" panose="020B0604020202020204" pitchFamily="34" charset="0"/>
            </a:endParaRPr>
          </a:p>
          <a:p>
            <a:pPr>
              <a:lnSpc>
                <a:spcPct val="90000"/>
              </a:lnSpc>
            </a:pPr>
            <a:r>
              <a:rPr lang="en-US" sz="4400" b="1">
                <a:solidFill>
                  <a:schemeClr val="tx2">
                    <a:lumMod val="20000"/>
                    <a:lumOff val="80000"/>
                  </a:schemeClr>
                </a:solidFill>
                <a:latin typeface="Georgia" panose="02040502050405020303" pitchFamily="18" charset="0"/>
                <a:cs typeface="Arial"/>
              </a:rPr>
              <a:t>E</a:t>
            </a:r>
            <a:r>
              <a:rPr lang="en-US" sz="4400" b="1">
                <a:solidFill>
                  <a:schemeClr val="bg1"/>
                </a:solidFill>
                <a:latin typeface="Georgia" panose="02040502050405020303" pitchFamily="18" charset="0"/>
                <a:cs typeface="Arial"/>
              </a:rPr>
              <a:t>ngagement </a:t>
            </a:r>
          </a:p>
          <a:p>
            <a:pPr>
              <a:lnSpc>
                <a:spcPct val="90000"/>
              </a:lnSpc>
            </a:pPr>
            <a:r>
              <a:rPr lang="en-US" sz="4400" b="1">
                <a:solidFill>
                  <a:schemeClr val="tx2">
                    <a:lumMod val="20000"/>
                    <a:lumOff val="80000"/>
                  </a:schemeClr>
                </a:solidFill>
                <a:latin typeface="Georgia" panose="02040502050405020303" pitchFamily="18" charset="0"/>
                <a:cs typeface="Arial"/>
              </a:rPr>
              <a:t>A</a:t>
            </a:r>
            <a:r>
              <a:rPr lang="en-US" sz="4400" b="1">
                <a:solidFill>
                  <a:schemeClr val="bg1"/>
                </a:solidFill>
                <a:latin typeface="Georgia" panose="02040502050405020303" pitchFamily="18" charset="0"/>
                <a:cs typeface="Arial"/>
              </a:rPr>
              <a:t>dvisory </a:t>
            </a:r>
          </a:p>
          <a:p>
            <a:pPr>
              <a:lnSpc>
                <a:spcPct val="90000"/>
              </a:lnSpc>
            </a:pPr>
            <a:r>
              <a:rPr lang="en-US" sz="4400" b="1">
                <a:solidFill>
                  <a:schemeClr val="tx2">
                    <a:lumMod val="20000"/>
                    <a:lumOff val="80000"/>
                  </a:schemeClr>
                </a:solidFill>
                <a:latin typeface="Georgia" panose="02040502050405020303" pitchFamily="18" charset="0"/>
                <a:cs typeface="Arial"/>
              </a:rPr>
              <a:t>C</a:t>
            </a:r>
            <a:r>
              <a:rPr lang="en-US" sz="4400" b="1">
                <a:solidFill>
                  <a:schemeClr val="bg1"/>
                </a:solidFill>
                <a:latin typeface="Georgia" panose="02040502050405020303" pitchFamily="18" charset="0"/>
                <a:cs typeface="Arial"/>
              </a:rPr>
              <a:t>ouncil</a:t>
            </a:r>
            <a:endParaRPr lang="en-US" sz="4400" b="1">
              <a:solidFill>
                <a:schemeClr val="bg1"/>
              </a:solidFill>
              <a:latin typeface="Georgia" panose="02040502050405020303" pitchFamily="18" charset="0"/>
              <a:cs typeface="Arial" panose="020B0604020202020204" pitchFamily="34" charset="0"/>
            </a:endParaRPr>
          </a:p>
          <a:p>
            <a:pPr>
              <a:lnSpc>
                <a:spcPct val="90000"/>
              </a:lnSpc>
            </a:pPr>
            <a:r>
              <a:rPr lang="en-US" sz="4400" b="1">
                <a:solidFill>
                  <a:schemeClr val="bg1"/>
                </a:solidFill>
                <a:latin typeface="Georgia" panose="02040502050405020303" pitchFamily="18" charset="0"/>
                <a:cs typeface="Arial"/>
              </a:rPr>
              <a:t>FEAC </a:t>
            </a:r>
            <a:endParaRPr lang="en-US" sz="4400" b="1">
              <a:solidFill>
                <a:schemeClr val="bg1"/>
              </a:solidFill>
              <a:latin typeface="Georgia" panose="02040502050405020303" pitchFamily="18" charset="0"/>
              <a:cs typeface="Arial" panose="020B0604020202020204" pitchFamily="34" charset="0"/>
            </a:endParaRPr>
          </a:p>
          <a:p>
            <a:pPr>
              <a:lnSpc>
                <a:spcPct val="150000"/>
              </a:lnSpc>
            </a:pPr>
            <a:r>
              <a:rPr lang="en-US">
                <a:solidFill>
                  <a:schemeClr val="bg1"/>
                </a:solidFill>
                <a:latin typeface="Georgia" panose="02040502050405020303" pitchFamily="18" charset="0"/>
                <a:cs typeface="Arial" panose="020B0604020202020204" pitchFamily="34" charset="0"/>
              </a:rPr>
              <a:t>EVERETT PUBLIC SCHOOLS  </a:t>
            </a:r>
          </a:p>
          <a:p>
            <a:r>
              <a:rPr lang="en-US">
                <a:solidFill>
                  <a:srgbClr val="F39034"/>
                </a:solidFill>
                <a:latin typeface="Georgia" panose="02040502050405020303" pitchFamily="18" charset="0"/>
                <a:cs typeface="Arial" panose="020B0604020202020204" pitchFamily="34" charset="0"/>
              </a:rPr>
              <a:t>March 5, 2024 </a:t>
            </a:r>
          </a:p>
          <a:p>
            <a:pPr>
              <a:lnSpc>
                <a:spcPct val="90000"/>
              </a:lnSpc>
            </a:pPr>
            <a:endParaRPr lang="en-US" sz="3375" b="1">
              <a:solidFill>
                <a:schemeClr val="bg1"/>
              </a:solidFill>
              <a:latin typeface="Georgia" panose="02040502050405020303" pitchFamily="18" charset="0"/>
              <a:cs typeface="Myriad Pro"/>
            </a:endParaRPr>
          </a:p>
          <a:p>
            <a:pPr>
              <a:lnSpc>
                <a:spcPct val="90000"/>
              </a:lnSpc>
            </a:pPr>
            <a:endParaRPr lang="en-US" sz="3375" b="1">
              <a:solidFill>
                <a:schemeClr val="bg1"/>
              </a:solidFill>
              <a:latin typeface="Georgia" panose="02040502050405020303" pitchFamily="18" charset="0"/>
              <a:cs typeface="Myriad Pro"/>
            </a:endParaRPr>
          </a:p>
        </p:txBody>
      </p:sp>
      <p:pic>
        <p:nvPicPr>
          <p:cNvPr id="4" name="Picture 3" descr="Logo&#10;&#10;Description automatically generated">
            <a:extLst>
              <a:ext uri="{FF2B5EF4-FFF2-40B4-BE49-F238E27FC236}">
                <a16:creationId xmlns:a16="http://schemas.microsoft.com/office/drawing/2014/main" id="{1026D05B-8F59-9942-93CF-7057F9F519D7}"/>
              </a:ext>
            </a:extLst>
          </p:cNvPr>
          <p:cNvPicPr>
            <a:picLocks noChangeAspect="1"/>
          </p:cNvPicPr>
          <p:nvPr/>
        </p:nvPicPr>
        <p:blipFill>
          <a:blip r:embed="rId4"/>
          <a:stretch>
            <a:fillRect/>
          </a:stretch>
        </p:blipFill>
        <p:spPr>
          <a:xfrm>
            <a:off x="5114059" y="893999"/>
            <a:ext cx="3235764" cy="3235764"/>
          </a:xfrm>
          <a:prstGeom prst="rect">
            <a:avLst/>
          </a:prstGeom>
        </p:spPr>
      </p:pic>
      <p:cxnSp>
        <p:nvCxnSpPr>
          <p:cNvPr id="18" name="Straight Connector 17">
            <a:extLst>
              <a:ext uri="{FF2B5EF4-FFF2-40B4-BE49-F238E27FC236}">
                <a16:creationId xmlns:a16="http://schemas.microsoft.com/office/drawing/2014/main" id="{4DCC54F5-E772-6543-B74D-FC884117C9A2}"/>
              </a:ext>
            </a:extLst>
          </p:cNvPr>
          <p:cNvCxnSpPr>
            <a:cxnSpLocks/>
          </p:cNvCxnSpPr>
          <p:nvPr/>
        </p:nvCxnSpPr>
        <p:spPr>
          <a:xfrm flipH="1">
            <a:off x="438469" y="515116"/>
            <a:ext cx="24492" cy="3428479"/>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4A1978A7-7E54-F241-B983-CCACB8EE2545}"/>
              </a:ext>
            </a:extLst>
          </p:cNvPr>
          <p:cNvSpPr txBox="1"/>
          <p:nvPr/>
        </p:nvSpPr>
        <p:spPr>
          <a:xfrm rot="5400000">
            <a:off x="6654926" y="2645832"/>
            <a:ext cx="4105745" cy="369332"/>
          </a:xfrm>
          <a:prstGeom prst="rect">
            <a:avLst/>
          </a:prstGeom>
          <a:noFill/>
        </p:spPr>
        <p:txBody>
          <a:bodyPr wrap="square" rtlCol="0">
            <a:spAutoFit/>
          </a:bodyPr>
          <a:lstStyle/>
          <a:p>
            <a:pPr>
              <a:lnSpc>
                <a:spcPct val="90000"/>
              </a:lnSpc>
            </a:pPr>
            <a:r>
              <a:rPr lang="en-US" sz="2000" b="1">
                <a:solidFill>
                  <a:schemeClr val="bg1"/>
                </a:solidFill>
                <a:latin typeface="Georgia" panose="02040502050405020303" pitchFamily="18" charset="0"/>
                <a:cs typeface="Arial" panose="020B0604020202020204" pitchFamily="34" charset="0"/>
              </a:rPr>
              <a:t>WELCOME </a:t>
            </a:r>
            <a:endParaRPr lang="en-US" sz="2000">
              <a:solidFill>
                <a:schemeClr val="bg1"/>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161471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EE27-2EC3-4D56-B9B2-E4225CF0AC9F}"/>
              </a:ext>
            </a:extLst>
          </p:cNvPr>
          <p:cNvSpPr/>
          <p:nvPr/>
        </p:nvSpPr>
        <p:spPr>
          <a:xfrm>
            <a:off x="290944" y="168653"/>
            <a:ext cx="771005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8</a:t>
            </a:r>
            <a:r>
              <a:rPr kumimoji="0" lang="en-US" sz="2400" b="0" i="0" u="none" strike="noStrike" kern="1200" cap="none" spc="0" normalizeH="0" baseline="30000" noProof="0">
                <a:ln>
                  <a:noFill/>
                </a:ln>
                <a:solidFill>
                  <a:prstClr val="white"/>
                </a:solidFill>
                <a:effectLst/>
                <a:uLnTx/>
                <a:uFillTx/>
                <a:latin typeface="Neutra Text TF Alt" panose="02000000000000000000" pitchFamily="2" charset="0"/>
                <a:ea typeface="+mn-ea"/>
                <a:cs typeface="Arial" panose="020B0604020202020204" pitchFamily="34" charset="0"/>
              </a:rPr>
              <a:t>th</a:t>
            </a: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–HS Grade Transition Meetings</a:t>
            </a:r>
            <a:endPar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mn-cs"/>
            </a:endParaRPr>
          </a:p>
        </p:txBody>
      </p:sp>
      <p:pic>
        <p:nvPicPr>
          <p:cNvPr id="4" name="Picture 3" descr="A button with a person holding a star&#10;&#10;Description automatically generated">
            <a:extLst>
              <a:ext uri="{FF2B5EF4-FFF2-40B4-BE49-F238E27FC236}">
                <a16:creationId xmlns:a16="http://schemas.microsoft.com/office/drawing/2014/main" id="{A5EFEC87-330B-07BF-1F5B-5203A409942F}"/>
              </a:ext>
            </a:extLst>
          </p:cNvPr>
          <p:cNvPicPr>
            <a:picLocks noChangeAspect="1"/>
          </p:cNvPicPr>
          <p:nvPr/>
        </p:nvPicPr>
        <p:blipFill>
          <a:blip r:embed="rId2"/>
          <a:stretch>
            <a:fillRect/>
          </a:stretch>
        </p:blipFill>
        <p:spPr>
          <a:xfrm>
            <a:off x="3429000" y="859152"/>
            <a:ext cx="2286000" cy="2286000"/>
          </a:xfrm>
          <a:prstGeom prst="rect">
            <a:avLst/>
          </a:prstGeom>
        </p:spPr>
      </p:pic>
      <p:pic>
        <p:nvPicPr>
          <p:cNvPr id="7" name="Picture 6" descr="A button with blue text&#10;&#10;Description automatically generated">
            <a:extLst>
              <a:ext uri="{FF2B5EF4-FFF2-40B4-BE49-F238E27FC236}">
                <a16:creationId xmlns:a16="http://schemas.microsoft.com/office/drawing/2014/main" id="{05529E52-22AA-376B-B86E-42205534B630}"/>
              </a:ext>
            </a:extLst>
          </p:cNvPr>
          <p:cNvPicPr>
            <a:picLocks noChangeAspect="1"/>
          </p:cNvPicPr>
          <p:nvPr/>
        </p:nvPicPr>
        <p:blipFill>
          <a:blip r:embed="rId3"/>
          <a:stretch>
            <a:fillRect/>
          </a:stretch>
        </p:blipFill>
        <p:spPr>
          <a:xfrm>
            <a:off x="3886200" y="3299170"/>
            <a:ext cx="1371600" cy="1371600"/>
          </a:xfrm>
          <a:prstGeom prst="rect">
            <a:avLst/>
          </a:prstGeom>
        </p:spPr>
      </p:pic>
      <p:pic>
        <p:nvPicPr>
          <p:cNvPr id="9" name="Picture 8" descr="A button with a dog face and text&#10;&#10;Description automatically generated">
            <a:extLst>
              <a:ext uri="{FF2B5EF4-FFF2-40B4-BE49-F238E27FC236}">
                <a16:creationId xmlns:a16="http://schemas.microsoft.com/office/drawing/2014/main" id="{A82F7BF7-320F-0EB4-4E56-DD064E58A52C}"/>
              </a:ext>
            </a:extLst>
          </p:cNvPr>
          <p:cNvPicPr>
            <a:picLocks noChangeAspect="1"/>
          </p:cNvPicPr>
          <p:nvPr/>
        </p:nvPicPr>
        <p:blipFill>
          <a:blip r:embed="rId4"/>
          <a:stretch>
            <a:fillRect/>
          </a:stretch>
        </p:blipFill>
        <p:spPr>
          <a:xfrm>
            <a:off x="5912428" y="2459352"/>
            <a:ext cx="1371600" cy="1371600"/>
          </a:xfrm>
          <a:prstGeom prst="rect">
            <a:avLst/>
          </a:prstGeom>
        </p:spPr>
      </p:pic>
      <p:pic>
        <p:nvPicPr>
          <p:cNvPr id="11" name="Picture 10" descr="A button with a person holding a flag&#10;&#10;Description automatically generated">
            <a:extLst>
              <a:ext uri="{FF2B5EF4-FFF2-40B4-BE49-F238E27FC236}">
                <a16:creationId xmlns:a16="http://schemas.microsoft.com/office/drawing/2014/main" id="{17A2D646-2D9D-1EEF-3AB1-8D3A42109F38}"/>
              </a:ext>
            </a:extLst>
          </p:cNvPr>
          <p:cNvPicPr>
            <a:picLocks noChangeAspect="1"/>
          </p:cNvPicPr>
          <p:nvPr/>
        </p:nvPicPr>
        <p:blipFill>
          <a:blip r:embed="rId5"/>
          <a:stretch>
            <a:fillRect/>
          </a:stretch>
        </p:blipFill>
        <p:spPr>
          <a:xfrm>
            <a:off x="733699" y="977329"/>
            <a:ext cx="1371600" cy="1371600"/>
          </a:xfrm>
          <a:prstGeom prst="rect">
            <a:avLst/>
          </a:prstGeom>
        </p:spPr>
      </p:pic>
      <p:pic>
        <p:nvPicPr>
          <p:cNvPr id="13" name="Picture 12" descr="A white button with red text and a black bird&#10;&#10;Description automatically generated">
            <a:extLst>
              <a:ext uri="{FF2B5EF4-FFF2-40B4-BE49-F238E27FC236}">
                <a16:creationId xmlns:a16="http://schemas.microsoft.com/office/drawing/2014/main" id="{945B507E-688D-AA70-D53F-3ABD2C52D05E}"/>
              </a:ext>
            </a:extLst>
          </p:cNvPr>
          <p:cNvPicPr>
            <a:picLocks noChangeAspect="1"/>
          </p:cNvPicPr>
          <p:nvPr/>
        </p:nvPicPr>
        <p:blipFill>
          <a:blip r:embed="rId6"/>
          <a:stretch>
            <a:fillRect/>
          </a:stretch>
        </p:blipFill>
        <p:spPr>
          <a:xfrm>
            <a:off x="1859972" y="2459352"/>
            <a:ext cx="1371600" cy="1371600"/>
          </a:xfrm>
          <a:prstGeom prst="rect">
            <a:avLst/>
          </a:prstGeom>
        </p:spPr>
      </p:pic>
      <p:pic>
        <p:nvPicPr>
          <p:cNvPr id="15" name="Picture 14" descr="A button with a red and yellow letter n&#10;&#10;Description automatically generated">
            <a:extLst>
              <a:ext uri="{FF2B5EF4-FFF2-40B4-BE49-F238E27FC236}">
                <a16:creationId xmlns:a16="http://schemas.microsoft.com/office/drawing/2014/main" id="{97205CA4-C503-F338-0CDB-C278D0850A36}"/>
              </a:ext>
            </a:extLst>
          </p:cNvPr>
          <p:cNvPicPr>
            <a:picLocks noChangeAspect="1"/>
          </p:cNvPicPr>
          <p:nvPr/>
        </p:nvPicPr>
        <p:blipFill>
          <a:blip r:embed="rId7"/>
          <a:stretch>
            <a:fillRect/>
          </a:stretch>
        </p:blipFill>
        <p:spPr>
          <a:xfrm>
            <a:off x="7038701" y="977329"/>
            <a:ext cx="1371600" cy="1371600"/>
          </a:xfrm>
          <a:prstGeom prst="rect">
            <a:avLst/>
          </a:prstGeom>
        </p:spPr>
      </p:pic>
    </p:spTree>
    <p:extLst>
      <p:ext uri="{BB962C8B-B14F-4D97-AF65-F5344CB8AC3E}">
        <p14:creationId xmlns:p14="http://schemas.microsoft.com/office/powerpoint/2010/main" val="4126257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EE27-2EC3-4D56-B9B2-E4225CF0AC9F}"/>
              </a:ext>
            </a:extLst>
          </p:cNvPr>
          <p:cNvSpPr/>
          <p:nvPr/>
        </p:nvSpPr>
        <p:spPr>
          <a:xfrm>
            <a:off x="290944" y="168653"/>
            <a:ext cx="771005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8</a:t>
            </a:r>
            <a:r>
              <a:rPr kumimoji="0" lang="en-US" sz="2400" b="0" i="0" u="none" strike="noStrike" kern="1200" cap="none" spc="0" normalizeH="0" baseline="30000" noProof="0">
                <a:ln>
                  <a:noFill/>
                </a:ln>
                <a:solidFill>
                  <a:prstClr val="white"/>
                </a:solidFill>
                <a:effectLst/>
                <a:uLnTx/>
                <a:uFillTx/>
                <a:latin typeface="Neutra Text TF Alt" panose="02000000000000000000" pitchFamily="2" charset="0"/>
                <a:ea typeface="+mn-ea"/>
                <a:cs typeface="Arial" panose="020B0604020202020204" pitchFamily="34" charset="0"/>
              </a:rPr>
              <a:t>th</a:t>
            </a: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–HS Grade Transition Meetings</a:t>
            </a:r>
            <a:endPar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mn-cs"/>
            </a:endParaRPr>
          </a:p>
        </p:txBody>
      </p:sp>
      <p:pic>
        <p:nvPicPr>
          <p:cNvPr id="5" name="Picture 4">
            <a:extLst>
              <a:ext uri="{FF2B5EF4-FFF2-40B4-BE49-F238E27FC236}">
                <a16:creationId xmlns:a16="http://schemas.microsoft.com/office/drawing/2014/main" id="{E72CE37D-E2E4-C3FF-90F5-A5835B289C16}"/>
              </a:ext>
            </a:extLst>
          </p:cNvPr>
          <p:cNvPicPr>
            <a:picLocks noChangeAspect="1"/>
          </p:cNvPicPr>
          <p:nvPr/>
        </p:nvPicPr>
        <p:blipFill>
          <a:blip r:embed="rId2"/>
          <a:stretch>
            <a:fillRect/>
          </a:stretch>
        </p:blipFill>
        <p:spPr>
          <a:xfrm>
            <a:off x="703944" y="848471"/>
            <a:ext cx="7689802" cy="3752556"/>
          </a:xfrm>
          <a:prstGeom prst="rect">
            <a:avLst/>
          </a:prstGeom>
        </p:spPr>
      </p:pic>
    </p:spTree>
    <p:extLst>
      <p:ext uri="{BB962C8B-B14F-4D97-AF65-F5344CB8AC3E}">
        <p14:creationId xmlns:p14="http://schemas.microsoft.com/office/powerpoint/2010/main" val="71525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EE27-2EC3-4D56-B9B2-E4225CF0AC9F}"/>
              </a:ext>
            </a:extLst>
          </p:cNvPr>
          <p:cNvSpPr/>
          <p:nvPr/>
        </p:nvSpPr>
        <p:spPr>
          <a:xfrm>
            <a:off x="290944" y="168653"/>
            <a:ext cx="771005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8</a:t>
            </a:r>
            <a:r>
              <a:rPr kumimoji="0" lang="en-US" sz="2400" b="0" i="0" u="none" strike="noStrike" kern="1200" cap="none" spc="0" normalizeH="0" baseline="30000" noProof="0">
                <a:ln>
                  <a:noFill/>
                </a:ln>
                <a:solidFill>
                  <a:prstClr val="white"/>
                </a:solidFill>
                <a:effectLst/>
                <a:uLnTx/>
                <a:uFillTx/>
                <a:latin typeface="Neutra Text TF Alt" panose="02000000000000000000" pitchFamily="2" charset="0"/>
                <a:ea typeface="+mn-ea"/>
                <a:cs typeface="Arial" panose="020B0604020202020204" pitchFamily="34" charset="0"/>
              </a:rPr>
              <a:t>th</a:t>
            </a: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 Grade Transition Meetings</a:t>
            </a:r>
            <a:endPar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mn-cs"/>
            </a:endParaRPr>
          </a:p>
        </p:txBody>
      </p:sp>
      <p:pic>
        <p:nvPicPr>
          <p:cNvPr id="1028" name="Picture 4">
            <a:extLst>
              <a:ext uri="{FF2B5EF4-FFF2-40B4-BE49-F238E27FC236}">
                <a16:creationId xmlns:a16="http://schemas.microsoft.com/office/drawing/2014/main" id="{2EB2E698-75B7-A502-500D-5254AF3B5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94" t="22435" r="10986" b="12803"/>
          <a:stretch/>
        </p:blipFill>
        <p:spPr bwMode="auto">
          <a:xfrm>
            <a:off x="4942114" y="2382992"/>
            <a:ext cx="3990900" cy="22989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DC9EAF5-0D24-514E-A11D-1B1855DBA1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30" b="26718"/>
          <a:stretch/>
        </p:blipFill>
        <p:spPr bwMode="auto">
          <a:xfrm>
            <a:off x="3185886" y="841829"/>
            <a:ext cx="3109685" cy="237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CBF8879F-2949-4650-DC38-7339B078D7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39" r="38296" b="9311"/>
          <a:stretch/>
        </p:blipFill>
        <p:spPr bwMode="auto">
          <a:xfrm rot="20731062">
            <a:off x="231778" y="1995022"/>
            <a:ext cx="3348260" cy="22932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406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EE27-2EC3-4D56-B9B2-E4225CF0AC9F}"/>
              </a:ext>
            </a:extLst>
          </p:cNvPr>
          <p:cNvSpPr/>
          <p:nvPr/>
        </p:nvSpPr>
        <p:spPr>
          <a:xfrm>
            <a:off x="290944" y="168653"/>
            <a:ext cx="771005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Tech Considerations</a:t>
            </a:r>
            <a:endPar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mn-cs"/>
            </a:endParaRPr>
          </a:p>
        </p:txBody>
      </p:sp>
      <p:pic>
        <p:nvPicPr>
          <p:cNvPr id="5" name="Picture 4" descr="A computer on a table&#10;&#10;Description automatically generated with medium confidence">
            <a:extLst>
              <a:ext uri="{FF2B5EF4-FFF2-40B4-BE49-F238E27FC236}">
                <a16:creationId xmlns:a16="http://schemas.microsoft.com/office/drawing/2014/main" id="{6B111439-0DD3-4DD6-9F26-A38ED31B1F39}"/>
              </a:ext>
            </a:extLst>
          </p:cNvPr>
          <p:cNvPicPr>
            <a:picLocks noChangeAspect="1"/>
          </p:cNvPicPr>
          <p:nvPr/>
        </p:nvPicPr>
        <p:blipFill>
          <a:blip r:embed="rId2"/>
          <a:stretch>
            <a:fillRect/>
          </a:stretch>
        </p:blipFill>
        <p:spPr>
          <a:xfrm>
            <a:off x="7012619" y="976544"/>
            <a:ext cx="1976762" cy="1482572"/>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6A4FE474-CD36-4F79-9D05-F8F6AF511265}"/>
              </a:ext>
            </a:extLst>
          </p:cNvPr>
          <p:cNvSpPr txBox="1"/>
          <p:nvPr/>
        </p:nvSpPr>
        <p:spPr>
          <a:xfrm>
            <a:off x="939873" y="1596934"/>
            <a:ext cx="5887914" cy="19389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Monitors and cables will be delivered and setup by the field tech team @ each MS</a:t>
            </a:r>
            <a:br>
              <a:rPr kumimoji="0" lang="en-US" sz="2400" b="0" i="0" u="none" strike="noStrike" kern="1200" cap="none" spc="0" normalizeH="0" baseline="0" noProof="0">
                <a:ln>
                  <a:noFill/>
                </a:ln>
                <a:solidFill>
                  <a:prstClr val="black"/>
                </a:solidFill>
                <a:effectLst/>
                <a:uLnTx/>
                <a:uFillTx/>
                <a:latin typeface="Calibri"/>
                <a:ea typeface="+mn-ea"/>
                <a:cs typeface="+mn-cs"/>
              </a:rPr>
            </a:b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Electrical power for the monitors and laptops will be addressed by Maintenance</a:t>
            </a:r>
          </a:p>
        </p:txBody>
      </p:sp>
    </p:spTree>
    <p:extLst>
      <p:ext uri="{BB962C8B-B14F-4D97-AF65-F5344CB8AC3E}">
        <p14:creationId xmlns:p14="http://schemas.microsoft.com/office/powerpoint/2010/main" val="329733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EE27-2EC3-4D56-B9B2-E4225CF0AC9F}"/>
              </a:ext>
            </a:extLst>
          </p:cNvPr>
          <p:cNvSpPr/>
          <p:nvPr/>
        </p:nvSpPr>
        <p:spPr>
          <a:xfrm>
            <a:off x="290944" y="168653"/>
            <a:ext cx="771005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Ideas for Virtual Access (optional)</a:t>
            </a:r>
            <a:endPar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mn-cs"/>
            </a:endParaRPr>
          </a:p>
        </p:txBody>
      </p:sp>
      <p:pic>
        <p:nvPicPr>
          <p:cNvPr id="5" name="Picture 4" descr="A computer on a table&#10;&#10;Description automatically generated with medium confidence">
            <a:extLst>
              <a:ext uri="{FF2B5EF4-FFF2-40B4-BE49-F238E27FC236}">
                <a16:creationId xmlns:a16="http://schemas.microsoft.com/office/drawing/2014/main" id="{6B111439-0DD3-4DD6-9F26-A38ED31B1F39}"/>
              </a:ext>
            </a:extLst>
          </p:cNvPr>
          <p:cNvPicPr>
            <a:picLocks noChangeAspect="1"/>
          </p:cNvPicPr>
          <p:nvPr/>
        </p:nvPicPr>
        <p:blipFill>
          <a:blip r:embed="rId2"/>
          <a:stretch>
            <a:fillRect/>
          </a:stretch>
        </p:blipFill>
        <p:spPr>
          <a:xfrm>
            <a:off x="7012619" y="976544"/>
            <a:ext cx="1976762" cy="1482572"/>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6A4FE474-CD36-4F79-9D05-F8F6AF511265}"/>
              </a:ext>
            </a:extLst>
          </p:cNvPr>
          <p:cNvSpPr txBox="1"/>
          <p:nvPr/>
        </p:nvSpPr>
        <p:spPr>
          <a:xfrm>
            <a:off x="777640" y="1633805"/>
            <a:ext cx="5887914" cy="193899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Designated area for table(s) to host a Zoom for families who prefer to attend virtually</a:t>
            </a:r>
            <a:br>
              <a:rPr kumimoji="0" lang="en-US" sz="2400" b="0" i="0" u="none" strike="noStrike" kern="1200" cap="none" spc="0" normalizeH="0" baseline="0" noProof="0">
                <a:ln>
                  <a:noFill/>
                </a:ln>
                <a:solidFill>
                  <a:prstClr val="black"/>
                </a:solidFill>
                <a:effectLst/>
                <a:uLnTx/>
                <a:uFillTx/>
                <a:latin typeface="Calibri"/>
                <a:ea typeface="+mn-ea"/>
                <a:cs typeface="+mn-cs"/>
              </a:rPr>
            </a:b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Each table is assigned a Zoom link, and families attend virtually</a:t>
            </a:r>
          </a:p>
        </p:txBody>
      </p:sp>
    </p:spTree>
    <p:extLst>
      <p:ext uri="{BB962C8B-B14F-4D97-AF65-F5344CB8AC3E}">
        <p14:creationId xmlns:p14="http://schemas.microsoft.com/office/powerpoint/2010/main" val="188054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E71620-F0B6-463E-93EA-5DC24473C202}"/>
              </a:ext>
            </a:extLst>
          </p:cNvPr>
          <p:cNvPicPr>
            <a:picLocks noChangeAspect="1"/>
          </p:cNvPicPr>
          <p:nvPr/>
        </p:nvPicPr>
        <p:blipFill>
          <a:blip r:embed="rId2"/>
          <a:stretch>
            <a:fillRect/>
          </a:stretch>
        </p:blipFill>
        <p:spPr>
          <a:xfrm>
            <a:off x="3623291" y="1021498"/>
            <a:ext cx="185667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F987EE27-2EC3-4D56-B9B2-E4225CF0AC9F}"/>
              </a:ext>
            </a:extLst>
          </p:cNvPr>
          <p:cNvSpPr/>
          <p:nvPr/>
        </p:nvSpPr>
        <p:spPr>
          <a:xfrm>
            <a:off x="290944" y="168653"/>
            <a:ext cx="771005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Student Data</a:t>
            </a:r>
            <a:endPar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mn-cs"/>
            </a:endParaRPr>
          </a:p>
        </p:txBody>
      </p:sp>
      <p:pic>
        <p:nvPicPr>
          <p:cNvPr id="8" name="Picture 7">
            <a:extLst>
              <a:ext uri="{FF2B5EF4-FFF2-40B4-BE49-F238E27FC236}">
                <a16:creationId xmlns:a16="http://schemas.microsoft.com/office/drawing/2014/main" id="{EA7F6238-3480-41F5-807C-0B6F437F54B7}"/>
              </a:ext>
            </a:extLst>
          </p:cNvPr>
          <p:cNvPicPr>
            <a:picLocks noChangeAspect="1"/>
          </p:cNvPicPr>
          <p:nvPr/>
        </p:nvPicPr>
        <p:blipFill>
          <a:blip r:embed="rId3"/>
          <a:stretch>
            <a:fillRect/>
          </a:stretch>
        </p:blipFill>
        <p:spPr>
          <a:xfrm rot="603019">
            <a:off x="5244099" y="1163136"/>
            <a:ext cx="1864441"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F606683-6862-4201-9D19-C428401AA92B}"/>
              </a:ext>
            </a:extLst>
          </p:cNvPr>
          <p:cNvPicPr>
            <a:picLocks noChangeAspect="1"/>
          </p:cNvPicPr>
          <p:nvPr/>
        </p:nvPicPr>
        <p:blipFill>
          <a:blip r:embed="rId4"/>
          <a:stretch>
            <a:fillRect/>
          </a:stretch>
        </p:blipFill>
        <p:spPr>
          <a:xfrm rot="20981935">
            <a:off x="2024477" y="1157135"/>
            <a:ext cx="1861099"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E22853B1-FF24-4DDF-8216-2CDFBDF37B73}"/>
              </a:ext>
            </a:extLst>
          </p:cNvPr>
          <p:cNvPicPr>
            <a:picLocks noChangeAspect="1"/>
          </p:cNvPicPr>
          <p:nvPr/>
        </p:nvPicPr>
        <p:blipFill>
          <a:blip r:embed="rId5"/>
          <a:stretch>
            <a:fillRect/>
          </a:stretch>
        </p:blipFill>
        <p:spPr>
          <a:xfrm rot="1332351">
            <a:off x="6796156" y="1612178"/>
            <a:ext cx="1871434"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2BA99FB-4997-447D-A63A-759089BA8FCD}"/>
              </a:ext>
            </a:extLst>
          </p:cNvPr>
          <p:cNvPicPr>
            <a:picLocks noChangeAspect="1"/>
          </p:cNvPicPr>
          <p:nvPr/>
        </p:nvPicPr>
        <p:blipFill>
          <a:blip r:embed="rId6"/>
          <a:stretch>
            <a:fillRect/>
          </a:stretch>
        </p:blipFill>
        <p:spPr>
          <a:xfrm rot="20286170">
            <a:off x="439298" y="1609898"/>
            <a:ext cx="1884285"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7987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87EE27-2EC3-4D56-B9B2-E4225CF0AC9F}"/>
              </a:ext>
            </a:extLst>
          </p:cNvPr>
          <p:cNvSpPr/>
          <p:nvPr/>
        </p:nvSpPr>
        <p:spPr>
          <a:xfrm>
            <a:off x="290944" y="168653"/>
            <a:ext cx="771005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Arial" panose="020B0604020202020204" pitchFamily="34" charset="0"/>
              </a:rPr>
              <a:t>Student Data</a:t>
            </a:r>
            <a:endParaRPr kumimoji="0" lang="en-US" sz="2400" b="0" i="0" u="none" strike="noStrike" kern="1200" cap="none" spc="0" normalizeH="0" baseline="0" noProof="0">
              <a:ln>
                <a:noFill/>
              </a:ln>
              <a:solidFill>
                <a:prstClr val="white"/>
              </a:solidFill>
              <a:effectLst/>
              <a:uLnTx/>
              <a:uFillTx/>
              <a:latin typeface="Neutra Text TF Alt" panose="02000000000000000000" pitchFamily="2" charset="0"/>
              <a:ea typeface="+mn-ea"/>
              <a:cs typeface="+mn-cs"/>
            </a:endParaRPr>
          </a:p>
        </p:txBody>
      </p:sp>
      <p:pic>
        <p:nvPicPr>
          <p:cNvPr id="4" name="Picture 3">
            <a:extLst>
              <a:ext uri="{FF2B5EF4-FFF2-40B4-BE49-F238E27FC236}">
                <a16:creationId xmlns:a16="http://schemas.microsoft.com/office/drawing/2014/main" id="{5C287B5E-65F1-43D4-8F35-194716390A4D}"/>
              </a:ext>
            </a:extLst>
          </p:cNvPr>
          <p:cNvPicPr>
            <a:picLocks noChangeAspect="1"/>
          </p:cNvPicPr>
          <p:nvPr/>
        </p:nvPicPr>
        <p:blipFill rotWithShape="1">
          <a:blip r:embed="rId2"/>
          <a:srcRect t="4502"/>
          <a:stretch/>
        </p:blipFill>
        <p:spPr>
          <a:xfrm>
            <a:off x="5495998" y="1241674"/>
            <a:ext cx="3369604" cy="1384917"/>
          </a:xfrm>
          <a:prstGeom prst="rect">
            <a:avLst/>
          </a:prstGeom>
        </p:spPr>
      </p:pic>
      <p:pic>
        <p:nvPicPr>
          <p:cNvPr id="5" name="Picture 4">
            <a:extLst>
              <a:ext uri="{FF2B5EF4-FFF2-40B4-BE49-F238E27FC236}">
                <a16:creationId xmlns:a16="http://schemas.microsoft.com/office/drawing/2014/main" id="{CDE6DB08-858E-C6BF-9C20-767A2AD567A0}"/>
              </a:ext>
            </a:extLst>
          </p:cNvPr>
          <p:cNvPicPr>
            <a:picLocks noChangeAspect="1"/>
          </p:cNvPicPr>
          <p:nvPr/>
        </p:nvPicPr>
        <p:blipFill>
          <a:blip r:embed="rId3"/>
          <a:stretch>
            <a:fillRect/>
          </a:stretch>
        </p:blipFill>
        <p:spPr>
          <a:xfrm>
            <a:off x="551678" y="782200"/>
            <a:ext cx="4534672" cy="3935135"/>
          </a:xfrm>
          <a:prstGeom prst="rect">
            <a:avLst/>
          </a:prstGeom>
          <a:ln>
            <a:noFill/>
          </a:ln>
          <a:effectLst>
            <a:outerShdw blurRad="190500" algn="tl" rotWithShape="0">
              <a:srgbClr val="000000">
                <a:alpha val="70000"/>
              </a:srgbClr>
            </a:outerShdw>
          </a:effectLst>
        </p:spPr>
      </p:pic>
      <p:cxnSp>
        <p:nvCxnSpPr>
          <p:cNvPr id="8" name="Connector: Curved 7">
            <a:extLst>
              <a:ext uri="{FF2B5EF4-FFF2-40B4-BE49-F238E27FC236}">
                <a16:creationId xmlns:a16="http://schemas.microsoft.com/office/drawing/2014/main" id="{6C595392-92BF-BD15-66BA-9E757F050C9E}"/>
              </a:ext>
            </a:extLst>
          </p:cNvPr>
          <p:cNvCxnSpPr>
            <a:cxnSpLocks/>
          </p:cNvCxnSpPr>
          <p:nvPr/>
        </p:nvCxnSpPr>
        <p:spPr>
          <a:xfrm rot="5400000">
            <a:off x="5715666" y="2012613"/>
            <a:ext cx="1035845" cy="1894422"/>
          </a:xfrm>
          <a:prstGeom prst="curvedConnector2">
            <a:avLst/>
          </a:prstGeom>
          <a:ln w="57150">
            <a:solidFill>
              <a:srgbClr val="1C188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698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581344-9D15-5E44-8B16-F02AAC9AF33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D517C88F-41AE-7B16-DB0A-0507C2D42D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4" name="Picture 3">
            <a:extLst>
              <a:ext uri="{FF2B5EF4-FFF2-40B4-BE49-F238E27FC236}">
                <a16:creationId xmlns:a16="http://schemas.microsoft.com/office/drawing/2014/main" id="{8C6659C3-3470-8346-F612-2622B829D740}"/>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371466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4397FA-71C8-B462-82F2-25C328E696A6}"/>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6C2BA58B-6487-151A-D1B1-EB49AEEE17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4" name="Picture 3">
            <a:extLst>
              <a:ext uri="{FF2B5EF4-FFF2-40B4-BE49-F238E27FC236}">
                <a16:creationId xmlns:a16="http://schemas.microsoft.com/office/drawing/2014/main" id="{92F46855-3D3E-B35B-3B24-C30DE98818E8}"/>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3504715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C4791-4A06-CB48-50C6-719FCA7F2160}"/>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E47E0954-3038-0FA5-0CDA-240508DDF1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4" name="Picture 3">
            <a:extLst>
              <a:ext uri="{FF2B5EF4-FFF2-40B4-BE49-F238E27FC236}">
                <a16:creationId xmlns:a16="http://schemas.microsoft.com/office/drawing/2014/main" id="{B0C2B444-DFC0-5C45-E298-151491D27B73}"/>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3261211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ECF2AA-3329-4261-A2BB-0868C4B8F7DC}"/>
              </a:ext>
            </a:extLst>
          </p:cNvPr>
          <p:cNvSpPr>
            <a:spLocks noGrp="1"/>
          </p:cNvSpPr>
          <p:nvPr>
            <p:ph type="body" idx="1"/>
          </p:nvPr>
        </p:nvSpPr>
        <p:spPr>
          <a:xfrm>
            <a:off x="1969656" y="12783"/>
            <a:ext cx="5204688" cy="605100"/>
          </a:xfrm>
        </p:spPr>
        <p:txBody>
          <a:bodyPr/>
          <a:lstStyle/>
          <a:p>
            <a:r>
              <a:rPr lang="en-US" sz="2800" b="1">
                <a:latin typeface="Georgia" panose="02040502050405020303" pitchFamily="18" charset="0"/>
              </a:rPr>
              <a:t>Land Acknowledgement</a:t>
            </a:r>
          </a:p>
        </p:txBody>
      </p:sp>
      <p:sp>
        <p:nvSpPr>
          <p:cNvPr id="3" name="Slide Number Placeholder 2">
            <a:extLst>
              <a:ext uri="{FF2B5EF4-FFF2-40B4-BE49-F238E27FC236}">
                <a16:creationId xmlns:a16="http://schemas.microsoft.com/office/drawing/2014/main" id="{9EC86CBD-9F1D-422F-B6B4-CB8DDD1E0D41}"/>
              </a:ext>
            </a:extLst>
          </p:cNvPr>
          <p:cNvSpPr>
            <a:spLocks noGrp="1"/>
          </p:cNvSpPr>
          <p:nvPr>
            <p:ph type="sldNum" idx="12"/>
          </p:nvPr>
        </p:nvSpPr>
        <p:spPr/>
        <p:txBody>
          <a:bodyPr/>
          <a:lstStyle/>
          <a:p>
            <a:fld id="{00000000-1234-1234-1234-123412341234}" type="slidenum">
              <a:rPr lang="en" smtClean="0"/>
              <a:pPr/>
              <a:t>2</a:t>
            </a:fld>
            <a:endParaRPr lang="en"/>
          </a:p>
        </p:txBody>
      </p:sp>
      <p:pic>
        <p:nvPicPr>
          <p:cNvPr id="4" name="Picture 3">
            <a:extLst>
              <a:ext uri="{FF2B5EF4-FFF2-40B4-BE49-F238E27FC236}">
                <a16:creationId xmlns:a16="http://schemas.microsoft.com/office/drawing/2014/main" id="{0274315A-C3DE-49DB-8301-00500CB4DBAF}"/>
              </a:ext>
            </a:extLst>
          </p:cNvPr>
          <p:cNvPicPr>
            <a:picLocks noChangeAspect="1"/>
          </p:cNvPicPr>
          <p:nvPr/>
        </p:nvPicPr>
        <p:blipFill>
          <a:blip r:embed="rId3"/>
          <a:stretch>
            <a:fillRect/>
          </a:stretch>
        </p:blipFill>
        <p:spPr>
          <a:xfrm>
            <a:off x="44191" y="876095"/>
            <a:ext cx="3000897" cy="3908144"/>
          </a:xfrm>
          <a:prstGeom prst="rect">
            <a:avLst/>
          </a:prstGeom>
        </p:spPr>
      </p:pic>
      <p:sp>
        <p:nvSpPr>
          <p:cNvPr id="5" name="TextBox 4">
            <a:extLst>
              <a:ext uri="{FF2B5EF4-FFF2-40B4-BE49-F238E27FC236}">
                <a16:creationId xmlns:a16="http://schemas.microsoft.com/office/drawing/2014/main" id="{43A252D7-25C9-4CA2-AB14-78E49D73DC80}"/>
              </a:ext>
            </a:extLst>
          </p:cNvPr>
          <p:cNvSpPr txBox="1"/>
          <p:nvPr/>
        </p:nvSpPr>
        <p:spPr>
          <a:xfrm>
            <a:off x="3045088" y="749853"/>
            <a:ext cx="5253399" cy="4110164"/>
          </a:xfrm>
          <a:prstGeom prst="rect">
            <a:avLst/>
          </a:prstGeom>
          <a:noFill/>
        </p:spPr>
        <p:txBody>
          <a:bodyPr wrap="square">
            <a:spAutoFit/>
          </a:bodyPr>
          <a:lstStyle/>
          <a:p>
            <a:pPr algn="ctr">
              <a:lnSpc>
                <a:spcPct val="150000"/>
              </a:lnSpc>
            </a:pPr>
            <a:r>
              <a:rPr lang="en-US" sz="1600" b="1" kern="1200">
                <a:solidFill>
                  <a:schemeClr val="tx1"/>
                </a:solidFill>
                <a:latin typeface="Georgia" panose="02040502050405020303" pitchFamily="18" charset="0"/>
                <a:ea typeface="Times New Roman" panose="02020603050405020304" pitchFamily="18" charset="0"/>
              </a:rPr>
              <a:t> </a:t>
            </a:r>
            <a:r>
              <a:rPr lang="en-US" sz="1600" b="1" kern="1200">
                <a:solidFill>
                  <a:schemeClr val="tx1"/>
                </a:solidFill>
                <a:latin typeface="Georgia" panose="02040502050405020303" pitchFamily="18" charset="0"/>
                <a:ea typeface="Times New Roman" panose="02020603050405020304" pitchFamily="18" charset="0"/>
                <a:cs typeface="Calibri" panose="020F0502020204030204" pitchFamily="34" charset="0"/>
              </a:rPr>
              <a:t>We respectfully acknowledge that we are on the traditional lands of the Coast Salish, Snohomish and Tulalip Peoples, as we begin to heal. Everett Public Schools is committed to improving the relationship and identifying indigenous people, exploring our true selves. We express our deepest respect and gratitude to the ancestors of this land. We strive to create equitable outcomes and build a culture of inclusive belonging for all students, teachers, staff and community. </a:t>
            </a:r>
            <a:endParaRPr lang="en-US" sz="1600" b="1">
              <a:solidFill>
                <a:schemeClr val="tx1"/>
              </a:solidFill>
              <a:latin typeface="Georgia" panose="02040502050405020303" pitchFamily="18" charset="0"/>
              <a:cs typeface="Calibri" panose="020F0502020204030204" pitchFamily="34" charset="0"/>
            </a:endParaRPr>
          </a:p>
        </p:txBody>
      </p:sp>
      <p:sp>
        <p:nvSpPr>
          <p:cNvPr id="7" name="Text Placeholder 1">
            <a:extLst>
              <a:ext uri="{FF2B5EF4-FFF2-40B4-BE49-F238E27FC236}">
                <a16:creationId xmlns:a16="http://schemas.microsoft.com/office/drawing/2014/main" id="{84C31CEB-A996-EEB0-7F51-A0667E46A09B}"/>
              </a:ext>
            </a:extLst>
          </p:cNvPr>
          <p:cNvSpPr txBox="1">
            <a:spLocks/>
          </p:cNvSpPr>
          <p:nvPr/>
        </p:nvSpPr>
        <p:spPr>
          <a:xfrm rot="5400000">
            <a:off x="6116264" y="2828870"/>
            <a:ext cx="5204688" cy="605100"/>
          </a:xfrm>
          <a:prstGeom prst="rect">
            <a:avLst/>
          </a:prstGeom>
        </p:spPr>
        <p:txBody>
          <a:bodyPr spcFirstLastPara="1" wrap="square" lIns="91425" tIns="91425" rIns="91425" bIns="91425" anchor="ctr" anchorCtr="0">
            <a:noAutofit/>
          </a:bodyPr>
          <a:lstStyle>
            <a:lvl1pPr marL="457200" lvl="0" indent="-228600" algn="l" defTabSz="342900" rtl="0" eaLnBrk="1" latinLnBrk="0" hangingPunct="1">
              <a:lnSpc>
                <a:spcPct val="100000"/>
              </a:lnSpc>
              <a:spcBef>
                <a:spcPts val="0"/>
              </a:spcBef>
              <a:spcAft>
                <a:spcPts val="0"/>
              </a:spcAft>
              <a:buSzPts val="1800"/>
              <a:buFont typeface="Arial"/>
              <a:buNone/>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b="1">
                <a:solidFill>
                  <a:schemeClr val="bg1"/>
                </a:solidFill>
                <a:latin typeface="Georgia" panose="02040502050405020303" pitchFamily="18" charset="0"/>
              </a:rPr>
              <a:t>Land Acknowledgement</a:t>
            </a:r>
          </a:p>
        </p:txBody>
      </p:sp>
    </p:spTree>
    <p:extLst>
      <p:ext uri="{BB962C8B-B14F-4D97-AF65-F5344CB8AC3E}">
        <p14:creationId xmlns:p14="http://schemas.microsoft.com/office/powerpoint/2010/main" val="125831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89DA4C-DB2D-F83A-BAE6-1F5A658080AB}"/>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DA0E72C6-7C31-2A92-A324-4E3D444837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4" name="Picture 3">
            <a:extLst>
              <a:ext uri="{FF2B5EF4-FFF2-40B4-BE49-F238E27FC236}">
                <a16:creationId xmlns:a16="http://schemas.microsoft.com/office/drawing/2014/main" id="{39B7C792-D914-1A46-3033-06459FCFC2D7}"/>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800049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A8943-E6D6-F5A6-7A81-9F017B3FFF1F}"/>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FD9F752E-0000-90F3-42A3-629C52759C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4" name="Picture 3">
            <a:extLst>
              <a:ext uri="{FF2B5EF4-FFF2-40B4-BE49-F238E27FC236}">
                <a16:creationId xmlns:a16="http://schemas.microsoft.com/office/drawing/2014/main" id="{9DFF277D-15A4-942D-CE8D-5A346E90BF5B}"/>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3310530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7ECED1-AF77-8715-5A7F-BC7767057F9A}"/>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8BD80246-B5D1-1894-4E84-F209EE1360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4" name="Picture 3">
            <a:extLst>
              <a:ext uri="{FF2B5EF4-FFF2-40B4-BE49-F238E27FC236}">
                <a16:creationId xmlns:a16="http://schemas.microsoft.com/office/drawing/2014/main" id="{3FE18AC9-B8D6-8EBE-2933-E263EBA9C97E}"/>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4239778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BEDA26-0FB8-C877-7978-CB5C3E20CF1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90C0D1D8-ED6D-413E-3235-D439D409E1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4" name="Picture 3">
            <a:extLst>
              <a:ext uri="{FF2B5EF4-FFF2-40B4-BE49-F238E27FC236}">
                <a16:creationId xmlns:a16="http://schemas.microsoft.com/office/drawing/2014/main" id="{8001F868-FF53-0BCC-2276-DC2067675C62}"/>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196273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765FF-CAD6-F4C1-F93F-E2F9A483291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890DC459-6A2F-5947-02EF-8B34D20103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4" name="Picture 3">
            <a:extLst>
              <a:ext uri="{FF2B5EF4-FFF2-40B4-BE49-F238E27FC236}">
                <a16:creationId xmlns:a16="http://schemas.microsoft.com/office/drawing/2014/main" id="{887BC77B-840A-49F8-4C4D-F8F859C55AF2}"/>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2305594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A019A8-2E4F-0B79-5936-CAEE7672F18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83EDE219-0595-87A5-1D70-096CF79355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4" name="Picture 3">
            <a:extLst>
              <a:ext uri="{FF2B5EF4-FFF2-40B4-BE49-F238E27FC236}">
                <a16:creationId xmlns:a16="http://schemas.microsoft.com/office/drawing/2014/main" id="{B03F90CC-E9A3-261A-618E-B0CA2A8A89F3}"/>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333679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96D4E1-9AD1-F8D0-6FFD-DDCB587CA6A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04EEA21E-E36A-CA31-74C0-E31625B278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4" name="Picture 3">
            <a:extLst>
              <a:ext uri="{FF2B5EF4-FFF2-40B4-BE49-F238E27FC236}">
                <a16:creationId xmlns:a16="http://schemas.microsoft.com/office/drawing/2014/main" id="{8D47BD3E-2190-6F26-F1DA-A74CFAAC4685}"/>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83041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computer screen&#10;&#10;Description automatically generated with medium confidence">
            <a:extLst>
              <a:ext uri="{FF2B5EF4-FFF2-40B4-BE49-F238E27FC236}">
                <a16:creationId xmlns:a16="http://schemas.microsoft.com/office/drawing/2014/main" id="{3E7CC2A4-F8DE-4B45-98E5-33D2B7E3EF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8295503" cy="5143500"/>
          </a:xfrm>
          <a:prstGeom prst="rect">
            <a:avLst/>
          </a:prstGeom>
        </p:spPr>
      </p:pic>
      <p:sp>
        <p:nvSpPr>
          <p:cNvPr id="22" name="Rectangle 21">
            <a:extLst>
              <a:ext uri="{FF2B5EF4-FFF2-40B4-BE49-F238E27FC236}">
                <a16:creationId xmlns:a16="http://schemas.microsoft.com/office/drawing/2014/main" id="{DC8103FE-1401-3B47-AB90-FA2BA1C42937}"/>
              </a:ext>
            </a:extLst>
          </p:cNvPr>
          <p:cNvSpPr/>
          <p:nvPr/>
        </p:nvSpPr>
        <p:spPr>
          <a:xfrm>
            <a:off x="-1" y="0"/>
            <a:ext cx="8295503" cy="5143500"/>
          </a:xfrm>
          <a:prstGeom prst="rect">
            <a:avLst/>
          </a:prstGeom>
          <a:solidFill>
            <a:srgbClr val="0A4E7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p>
        </p:txBody>
      </p:sp>
      <p:cxnSp>
        <p:nvCxnSpPr>
          <p:cNvPr id="11" name="Straight Connector 10">
            <a:extLst>
              <a:ext uri="{FF2B5EF4-FFF2-40B4-BE49-F238E27FC236}">
                <a16:creationId xmlns:a16="http://schemas.microsoft.com/office/drawing/2014/main" id="{08689CE0-E1DF-9F4D-9293-3F7F065F6FA0}"/>
              </a:ext>
            </a:extLst>
          </p:cNvPr>
          <p:cNvCxnSpPr>
            <a:cxnSpLocks/>
          </p:cNvCxnSpPr>
          <p:nvPr/>
        </p:nvCxnSpPr>
        <p:spPr>
          <a:xfrm>
            <a:off x="419013" y="2830498"/>
            <a:ext cx="0" cy="1510592"/>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B5A3A9CC-D051-3041-9450-1781A641E54E}"/>
              </a:ext>
            </a:extLst>
          </p:cNvPr>
          <p:cNvSpPr txBox="1"/>
          <p:nvPr/>
        </p:nvSpPr>
        <p:spPr>
          <a:xfrm>
            <a:off x="644679" y="324907"/>
            <a:ext cx="5354232" cy="4742452"/>
          </a:xfrm>
          <a:prstGeom prst="rect">
            <a:avLst/>
          </a:prstGeom>
          <a:noFill/>
        </p:spPr>
        <p:txBody>
          <a:bodyPr wrap="square" rtlCol="0">
            <a:spAutoFit/>
          </a:bodyPr>
          <a:lstStyle/>
          <a:p>
            <a:pPr>
              <a:lnSpc>
                <a:spcPct val="90000"/>
              </a:lnSpc>
            </a:pPr>
            <a:r>
              <a:rPr lang="en-US" sz="2800" b="1" u="sng">
                <a:solidFill>
                  <a:schemeClr val="bg1"/>
                </a:solidFill>
                <a:latin typeface="Arial" panose="020B0604020202020204" pitchFamily="34" charset="0"/>
                <a:cs typeface="Arial" panose="020B0604020202020204" pitchFamily="34" charset="0"/>
              </a:rPr>
              <a:t>Discussion </a:t>
            </a:r>
          </a:p>
          <a:p>
            <a:pPr>
              <a:lnSpc>
                <a:spcPct val="90000"/>
              </a:lnSpc>
            </a:pPr>
            <a:endParaRPr lang="en-US" sz="2800" b="1" u="sng">
              <a:solidFill>
                <a:schemeClr val="bg1"/>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What is your lived experience with school transitions (i.e. elementary to middle school and middle to high school)?  </a:t>
            </a:r>
          </a:p>
          <a:p>
            <a:pPr>
              <a:lnSpc>
                <a:spcPct val="90000"/>
              </a:lnSpc>
            </a:pPr>
            <a:endParaRPr lang="en-US" b="1">
              <a:solidFill>
                <a:schemeClr val="bg1"/>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What is your lived experience with CTE? </a:t>
            </a:r>
          </a:p>
          <a:p>
            <a:pPr>
              <a:lnSpc>
                <a:spcPct val="90000"/>
              </a:lnSpc>
            </a:pPr>
            <a:endParaRPr lang="en-US" b="1">
              <a:solidFill>
                <a:schemeClr val="bg1"/>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What would make these transitions and programs more accessible for all families? </a:t>
            </a:r>
          </a:p>
          <a:p>
            <a:pPr marL="342900" indent="-342900">
              <a:lnSpc>
                <a:spcPct val="90000"/>
              </a:lnSpc>
              <a:buFont typeface="Arial" panose="020B0604020202020204" pitchFamily="34" charset="0"/>
              <a:buChar char="•"/>
            </a:pPr>
            <a:endParaRPr lang="en-US" b="1">
              <a:solidFill>
                <a:schemeClr val="bg1"/>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What can we improve now (immediate changes before the end of summer)?  </a:t>
            </a:r>
          </a:p>
          <a:p>
            <a:pPr marL="342900" indent="-342900">
              <a:lnSpc>
                <a:spcPct val="90000"/>
              </a:lnSpc>
              <a:buFont typeface="Arial" panose="020B0604020202020204" pitchFamily="34" charset="0"/>
              <a:buChar char="•"/>
            </a:pPr>
            <a:endParaRPr lang="en-US" b="1">
              <a:solidFill>
                <a:schemeClr val="bg1"/>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What can be improved for next year? </a:t>
            </a:r>
          </a:p>
          <a:p>
            <a:pPr marL="342900" indent="-342900">
              <a:lnSpc>
                <a:spcPct val="90000"/>
              </a:lnSpc>
              <a:buFont typeface="Arial" panose="020B0604020202020204" pitchFamily="34" charset="0"/>
              <a:buChar char="•"/>
            </a:pPr>
            <a:endParaRPr lang="en-US" sz="1200" b="1">
              <a:solidFill>
                <a:schemeClr val="bg1"/>
              </a:solidFill>
              <a:latin typeface="Myriad Pro"/>
              <a:cs typeface="Myriad Pro"/>
            </a:endParaRPr>
          </a:p>
          <a:p>
            <a:pPr>
              <a:lnSpc>
                <a:spcPct val="90000"/>
              </a:lnSpc>
            </a:pPr>
            <a:endParaRPr lang="en-US" sz="3375" b="1">
              <a:solidFill>
                <a:schemeClr val="bg1"/>
              </a:solidFill>
              <a:latin typeface="Myriad Pro"/>
              <a:cs typeface="Myriad Pro"/>
            </a:endParaRPr>
          </a:p>
        </p:txBody>
      </p:sp>
    </p:spTree>
    <p:extLst>
      <p:ext uri="{BB962C8B-B14F-4D97-AF65-F5344CB8AC3E}">
        <p14:creationId xmlns:p14="http://schemas.microsoft.com/office/powerpoint/2010/main" val="2824873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computer screen&#10;&#10;Description automatically generated with medium confidence">
            <a:extLst>
              <a:ext uri="{FF2B5EF4-FFF2-40B4-BE49-F238E27FC236}">
                <a16:creationId xmlns:a16="http://schemas.microsoft.com/office/drawing/2014/main" id="{3E7CC2A4-F8DE-4B45-98E5-33D2B7E3EF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8295503" cy="5143500"/>
          </a:xfrm>
          <a:prstGeom prst="rect">
            <a:avLst/>
          </a:prstGeom>
        </p:spPr>
      </p:pic>
      <p:sp>
        <p:nvSpPr>
          <p:cNvPr id="22" name="Rectangle 21">
            <a:extLst>
              <a:ext uri="{FF2B5EF4-FFF2-40B4-BE49-F238E27FC236}">
                <a16:creationId xmlns:a16="http://schemas.microsoft.com/office/drawing/2014/main" id="{DC8103FE-1401-3B47-AB90-FA2BA1C42937}"/>
              </a:ext>
            </a:extLst>
          </p:cNvPr>
          <p:cNvSpPr/>
          <p:nvPr/>
        </p:nvSpPr>
        <p:spPr>
          <a:xfrm>
            <a:off x="-1" y="0"/>
            <a:ext cx="8295503" cy="5143500"/>
          </a:xfrm>
          <a:prstGeom prst="rect">
            <a:avLst/>
          </a:prstGeom>
          <a:solidFill>
            <a:srgbClr val="0A4E7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p>
        </p:txBody>
      </p:sp>
      <p:cxnSp>
        <p:nvCxnSpPr>
          <p:cNvPr id="11" name="Straight Connector 10">
            <a:extLst>
              <a:ext uri="{FF2B5EF4-FFF2-40B4-BE49-F238E27FC236}">
                <a16:creationId xmlns:a16="http://schemas.microsoft.com/office/drawing/2014/main" id="{08689CE0-E1DF-9F4D-9293-3F7F065F6FA0}"/>
              </a:ext>
            </a:extLst>
          </p:cNvPr>
          <p:cNvCxnSpPr>
            <a:cxnSpLocks/>
          </p:cNvCxnSpPr>
          <p:nvPr/>
        </p:nvCxnSpPr>
        <p:spPr>
          <a:xfrm>
            <a:off x="419013" y="2830498"/>
            <a:ext cx="0" cy="1510592"/>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B5A3A9CC-D051-3041-9450-1781A641E54E}"/>
              </a:ext>
            </a:extLst>
          </p:cNvPr>
          <p:cNvSpPr txBox="1"/>
          <p:nvPr/>
        </p:nvSpPr>
        <p:spPr>
          <a:xfrm>
            <a:off x="569729" y="3203018"/>
            <a:ext cx="5354232" cy="1650452"/>
          </a:xfrm>
          <a:prstGeom prst="rect">
            <a:avLst/>
          </a:prstGeom>
          <a:noFill/>
        </p:spPr>
        <p:txBody>
          <a:bodyPr wrap="square" rtlCol="0">
            <a:spAutoFit/>
          </a:bodyPr>
          <a:lstStyle/>
          <a:p>
            <a:pPr>
              <a:lnSpc>
                <a:spcPct val="90000"/>
              </a:lnSpc>
            </a:pPr>
            <a:r>
              <a:rPr lang="en-US" sz="4500" b="1">
                <a:solidFill>
                  <a:schemeClr val="bg1"/>
                </a:solidFill>
                <a:latin typeface="Arial" panose="020B0604020202020204" pitchFamily="34" charset="0"/>
                <a:cs typeface="Arial" panose="020B0604020202020204" pitchFamily="34" charset="0"/>
              </a:rPr>
              <a:t>Thank You!</a:t>
            </a:r>
          </a:p>
          <a:p>
            <a:pPr>
              <a:lnSpc>
                <a:spcPct val="90000"/>
              </a:lnSpc>
            </a:pPr>
            <a:endParaRPr lang="en-US" sz="3375" b="1">
              <a:solidFill>
                <a:schemeClr val="bg1"/>
              </a:solidFill>
              <a:latin typeface="Myriad Pro"/>
              <a:cs typeface="Myriad Pro"/>
            </a:endParaRPr>
          </a:p>
          <a:p>
            <a:pPr>
              <a:lnSpc>
                <a:spcPct val="90000"/>
              </a:lnSpc>
            </a:pPr>
            <a:endParaRPr lang="en-US" sz="3375" b="1">
              <a:solidFill>
                <a:schemeClr val="bg1"/>
              </a:solidFill>
              <a:latin typeface="Myriad Pro"/>
              <a:cs typeface="Myriad Pro"/>
            </a:endParaRPr>
          </a:p>
        </p:txBody>
      </p:sp>
    </p:spTree>
    <p:extLst>
      <p:ext uri="{BB962C8B-B14F-4D97-AF65-F5344CB8AC3E}">
        <p14:creationId xmlns:p14="http://schemas.microsoft.com/office/powerpoint/2010/main" val="215512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 computer, indoor&#10;&#10;Description automatically generated">
            <a:extLst>
              <a:ext uri="{FF2B5EF4-FFF2-40B4-BE49-F238E27FC236}">
                <a16:creationId xmlns:a16="http://schemas.microsoft.com/office/drawing/2014/main" id="{24AE2E57-F9C6-9B4E-9F43-537C490EF9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8295503" cy="5143500"/>
          </a:xfrm>
          <a:prstGeom prst="rect">
            <a:avLst/>
          </a:prstGeom>
        </p:spPr>
      </p:pic>
      <p:sp>
        <p:nvSpPr>
          <p:cNvPr id="22" name="Rectangle 21">
            <a:extLst>
              <a:ext uri="{FF2B5EF4-FFF2-40B4-BE49-F238E27FC236}">
                <a16:creationId xmlns:a16="http://schemas.microsoft.com/office/drawing/2014/main" id="{DC8103FE-1401-3B47-AB90-FA2BA1C42937}"/>
              </a:ext>
            </a:extLst>
          </p:cNvPr>
          <p:cNvSpPr/>
          <p:nvPr/>
        </p:nvSpPr>
        <p:spPr>
          <a:xfrm>
            <a:off x="0" y="0"/>
            <a:ext cx="8295503" cy="5143500"/>
          </a:xfrm>
          <a:prstGeom prst="rect">
            <a:avLst/>
          </a:prstGeom>
          <a:solidFill>
            <a:srgbClr val="0A4E7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p>
        </p:txBody>
      </p:sp>
      <p:sp>
        <p:nvSpPr>
          <p:cNvPr id="7" name="TextBox 6">
            <a:extLst>
              <a:ext uri="{FF2B5EF4-FFF2-40B4-BE49-F238E27FC236}">
                <a16:creationId xmlns:a16="http://schemas.microsoft.com/office/drawing/2014/main" id="{491BCB2A-9B84-EE4A-ADC7-95E6FC9861D9}"/>
              </a:ext>
            </a:extLst>
          </p:cNvPr>
          <p:cNvSpPr txBox="1"/>
          <p:nvPr/>
        </p:nvSpPr>
        <p:spPr>
          <a:xfrm>
            <a:off x="646643" y="1809750"/>
            <a:ext cx="7539878" cy="2893100"/>
          </a:xfrm>
          <a:prstGeom prst="rect">
            <a:avLst/>
          </a:prstGeom>
          <a:noFill/>
        </p:spPr>
        <p:txBody>
          <a:bodyPr wrap="square" lIns="91440" tIns="45720" rIns="91440" bIns="45720" rtlCol="0" anchor="t">
            <a:spAutoFit/>
          </a:bodyPr>
          <a:lstStyle/>
          <a:p>
            <a:pPr marL="0" marR="0">
              <a:spcBef>
                <a:spcPts val="0"/>
              </a:spcBef>
              <a:spcAft>
                <a:spcPts val="0"/>
              </a:spcAft>
            </a:pPr>
            <a:r>
              <a:rPr lang="en-US" sz="1400" b="1" u="sng">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Agenda </a:t>
            </a:r>
            <a:endPar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p>
          <a:p>
            <a:pPr marR="0" lvl="0">
              <a:spcBef>
                <a:spcPts val="0"/>
              </a:spcBef>
              <a:spcAft>
                <a:spcPts val="0"/>
              </a:spcAft>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6:00 – 6:05	Welcome and Opening Comments </a:t>
            </a:r>
          </a:p>
          <a:p>
            <a:pPr marL="1600200" marR="0" lvl="3" indent="-228600">
              <a:spcBef>
                <a:spcPts val="0"/>
              </a:spcBef>
              <a:spcAft>
                <a:spcPts val="0"/>
              </a:spcAft>
              <a:buFont typeface="Symbol" panose="05050102010706020507" pitchFamily="18" charset="2"/>
              <a:buChar char=""/>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Chris Fulford </a:t>
            </a:r>
          </a:p>
          <a:p>
            <a:pPr marR="0" lvl="0">
              <a:spcBef>
                <a:spcPts val="0"/>
              </a:spcBef>
              <a:spcAft>
                <a:spcPts val="0"/>
              </a:spcAft>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6:05 – 6:45 	Learning – Transitions and CTE </a:t>
            </a:r>
          </a:p>
          <a:p>
            <a:pPr marL="1600200" marR="0" lvl="3" indent="-228600">
              <a:spcBef>
                <a:spcPts val="0"/>
              </a:spcBef>
              <a:spcAft>
                <a:spcPts val="0"/>
              </a:spcAft>
              <a:buFont typeface="Symbol" panose="05050102010706020507" pitchFamily="18" charset="2"/>
              <a:buChar char=""/>
            </a:pPr>
            <a:r>
              <a:rPr lang="en-US" sz="1400" b="1">
                <a:solidFill>
                  <a:schemeClr val="bg1"/>
                </a:solidFill>
                <a:latin typeface="Georgia" panose="02040502050405020303" pitchFamily="18" charset="0"/>
                <a:ea typeface="Calibri" panose="020F0502020204030204" pitchFamily="34" charset="0"/>
                <a:cs typeface="Times New Roman" panose="02020603050405020304" pitchFamily="18" charset="0"/>
              </a:rPr>
              <a:t>Anthony Anderson </a:t>
            </a:r>
          </a:p>
          <a:p>
            <a:pPr marL="1600200" marR="0" lvl="3" indent="-228600">
              <a:spcBef>
                <a:spcPts val="0"/>
              </a:spcBef>
              <a:spcAft>
                <a:spcPts val="0"/>
              </a:spcAft>
              <a:buFont typeface="Symbol" panose="05050102010706020507" pitchFamily="18" charset="2"/>
              <a:buChar char=""/>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Dave Peters </a:t>
            </a:r>
          </a:p>
          <a:p>
            <a:pPr marR="0" lvl="0">
              <a:spcBef>
                <a:spcPts val="0"/>
              </a:spcBef>
              <a:spcAft>
                <a:spcPts val="0"/>
              </a:spcAft>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6:45 – </a:t>
            </a:r>
            <a:r>
              <a:rPr lang="en-US" sz="1400" b="1">
                <a:solidFill>
                  <a:schemeClr val="bg1"/>
                </a:solidFill>
                <a:latin typeface="Georgia" panose="02040502050405020303" pitchFamily="18" charset="0"/>
                <a:ea typeface="Calibri" panose="020F0502020204030204" pitchFamily="34" charset="0"/>
                <a:cs typeface="Times New Roman" panose="02020603050405020304" pitchFamily="18" charset="0"/>
              </a:rPr>
              <a:t>7:15</a:t>
            </a: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 	</a:t>
            </a:r>
            <a:r>
              <a:rPr lang="en-US" sz="1400" b="1">
                <a:solidFill>
                  <a:schemeClr val="bg1"/>
                </a:solidFill>
                <a:latin typeface="Georgia" panose="02040502050405020303" pitchFamily="18" charset="0"/>
                <a:ea typeface="Calibri" panose="020F0502020204030204" pitchFamily="34" charset="0"/>
                <a:cs typeface="Times New Roman" panose="02020603050405020304" pitchFamily="18" charset="0"/>
              </a:rPr>
              <a:t>Discussion and Feedback </a:t>
            </a:r>
            <a:endPar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p>
            <a:pPr marL="1600200" marR="0" lvl="3" indent="-228600">
              <a:spcBef>
                <a:spcPts val="0"/>
              </a:spcBef>
              <a:spcAft>
                <a:spcPts val="0"/>
              </a:spcAft>
              <a:buFont typeface="Symbol" panose="05050102010706020507" pitchFamily="18" charset="2"/>
              <a:buChar char=""/>
            </a:pPr>
            <a:r>
              <a:rPr lang="en-US" sz="1400" b="1">
                <a:solidFill>
                  <a:schemeClr val="bg1"/>
                </a:solidFill>
                <a:latin typeface="Georgia" panose="02040502050405020303" pitchFamily="18" charset="0"/>
                <a:ea typeface="Calibri" panose="020F0502020204030204" pitchFamily="34" charset="0"/>
                <a:cs typeface="Times New Roman" panose="02020603050405020304" pitchFamily="18" charset="0"/>
              </a:rPr>
              <a:t>Advisory Council Team</a:t>
            </a:r>
            <a:endPar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p>
            <a:pPr marR="0" lvl="0">
              <a:spcBef>
                <a:spcPts val="0"/>
              </a:spcBef>
              <a:spcAft>
                <a:spcPts val="0"/>
              </a:spcAft>
            </a:pPr>
            <a:r>
              <a:rPr lang="en-US" sz="1400" b="1">
                <a:solidFill>
                  <a:schemeClr val="bg1"/>
                </a:solidFill>
                <a:latin typeface="Georgia" panose="02040502050405020303" pitchFamily="18" charset="0"/>
                <a:ea typeface="Calibri" panose="020F0502020204030204" pitchFamily="34" charset="0"/>
                <a:cs typeface="Times New Roman" panose="02020603050405020304" pitchFamily="18" charset="0"/>
              </a:rPr>
              <a:t>7</a:t>
            </a: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:15 – 7:25 	Next Steps and Agenda Setting </a:t>
            </a:r>
          </a:p>
          <a:p>
            <a:pPr marL="1600200" marR="0" lvl="3" indent="-228600">
              <a:spcBef>
                <a:spcPts val="0"/>
              </a:spcBef>
              <a:spcAft>
                <a:spcPts val="0"/>
              </a:spcAft>
              <a:buFont typeface="Symbol" panose="05050102010706020507" pitchFamily="18" charset="2"/>
              <a:buChar char=""/>
            </a:pPr>
            <a:r>
              <a:rPr lang="en-US" sz="1400" b="1">
                <a:solidFill>
                  <a:schemeClr val="bg1"/>
                </a:solidFill>
                <a:latin typeface="Georgia" panose="02040502050405020303" pitchFamily="18" charset="0"/>
                <a:ea typeface="Calibri" panose="020F0502020204030204" pitchFamily="34" charset="0"/>
                <a:cs typeface="Times New Roman" panose="02020603050405020304" pitchFamily="18" charset="0"/>
              </a:rPr>
              <a:t>Chris Fulford</a:t>
            </a:r>
            <a:endPar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p>
            <a:pPr marR="0" lvl="0">
              <a:spcBef>
                <a:spcPts val="0"/>
              </a:spcBef>
              <a:spcAft>
                <a:spcPts val="0"/>
              </a:spcAft>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7:25 – 7:30	Closing </a:t>
            </a:r>
          </a:p>
          <a:p>
            <a:pPr marL="1600200" marR="0" lvl="3" indent="-228600">
              <a:spcBef>
                <a:spcPts val="0"/>
              </a:spcBef>
              <a:spcAft>
                <a:spcPts val="0"/>
              </a:spcAft>
              <a:buFont typeface="Symbol" panose="05050102010706020507" pitchFamily="18" charset="2"/>
              <a:buChar char=""/>
            </a:pPr>
            <a:r>
              <a:rPr lang="en-US" sz="1400" b="1">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Chris Fulford </a:t>
            </a:r>
          </a:p>
        </p:txBody>
      </p:sp>
      <p:cxnSp>
        <p:nvCxnSpPr>
          <p:cNvPr id="8" name="Straight Connector 7">
            <a:extLst>
              <a:ext uri="{FF2B5EF4-FFF2-40B4-BE49-F238E27FC236}">
                <a16:creationId xmlns:a16="http://schemas.microsoft.com/office/drawing/2014/main" id="{7F416098-5CA5-6740-8901-250287D1151E}"/>
              </a:ext>
            </a:extLst>
          </p:cNvPr>
          <p:cNvCxnSpPr>
            <a:cxnSpLocks/>
          </p:cNvCxnSpPr>
          <p:nvPr/>
        </p:nvCxnSpPr>
        <p:spPr>
          <a:xfrm>
            <a:off x="419013" y="2830498"/>
            <a:ext cx="0" cy="1510592"/>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D0AEA385-1DAE-9744-8D97-E73EFF421184}"/>
              </a:ext>
            </a:extLst>
          </p:cNvPr>
          <p:cNvSpPr txBox="1"/>
          <p:nvPr/>
        </p:nvSpPr>
        <p:spPr>
          <a:xfrm rot="5400000">
            <a:off x="6654926" y="2645832"/>
            <a:ext cx="4105745" cy="369332"/>
          </a:xfrm>
          <a:prstGeom prst="rect">
            <a:avLst/>
          </a:prstGeom>
          <a:noFill/>
        </p:spPr>
        <p:txBody>
          <a:bodyPr wrap="square" rtlCol="0">
            <a:spAutoFit/>
          </a:bodyPr>
          <a:lstStyle/>
          <a:p>
            <a:pPr>
              <a:lnSpc>
                <a:spcPct val="90000"/>
              </a:lnSpc>
            </a:pPr>
            <a:r>
              <a:rPr lang="en-US" sz="2000" b="1">
                <a:solidFill>
                  <a:schemeClr val="bg1"/>
                </a:solidFill>
                <a:latin typeface="Georgia" panose="02040502050405020303" pitchFamily="18" charset="0"/>
                <a:cs typeface="Arial" panose="020B0604020202020204" pitchFamily="34" charset="0"/>
              </a:rPr>
              <a:t>Agenda </a:t>
            </a:r>
            <a:endParaRPr lang="en-US" sz="2000">
              <a:solidFill>
                <a:schemeClr val="bg1"/>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45371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EDF81-636C-E889-6BBD-4BDF9A967D2D}"/>
              </a:ext>
            </a:extLst>
          </p:cNvPr>
          <p:cNvSpPr>
            <a:spLocks noGrp="1"/>
          </p:cNvSpPr>
          <p:nvPr>
            <p:ph type="body" idx="1"/>
          </p:nvPr>
        </p:nvSpPr>
        <p:spPr>
          <a:xfrm>
            <a:off x="554155" y="420574"/>
            <a:ext cx="6961936" cy="4435443"/>
          </a:xfrm>
        </p:spPr>
        <p:txBody>
          <a:bodyPr/>
          <a:lstStyle/>
          <a:p>
            <a:r>
              <a:rPr lang="en-US" sz="3200" b="1" u="sng">
                <a:latin typeface="Georgia" panose="02040502050405020303" pitchFamily="18" charset="0"/>
              </a:rPr>
              <a:t>Norms of Collaboration </a:t>
            </a:r>
            <a:endParaRPr lang="en-US" b="0" i="0" u="none" strike="noStrike">
              <a:effectLst/>
              <a:latin typeface="Georgia" panose="02040502050405020303" pitchFamily="18" charset="0"/>
            </a:endParaRPr>
          </a:p>
          <a:p>
            <a:pPr rtl="0" fontAlgn="base"/>
            <a:r>
              <a:rPr lang="en-US" b="0" i="0" u="none" strike="noStrike">
                <a:effectLst/>
                <a:latin typeface="Georgia" panose="02040502050405020303" pitchFamily="18" charset="0"/>
              </a:rPr>
              <a:t>Stay engaged</a:t>
            </a:r>
            <a:r>
              <a:rPr lang="en-US" b="0" i="0">
                <a:effectLst/>
                <a:latin typeface="Georgia" panose="02040502050405020303" pitchFamily="18" charset="0"/>
              </a:rPr>
              <a:t>​</a:t>
            </a:r>
          </a:p>
          <a:p>
            <a:pPr rtl="0" fontAlgn="base"/>
            <a:r>
              <a:rPr lang="en-US" b="0" i="0" u="none" strike="noStrike">
                <a:effectLst/>
                <a:latin typeface="Georgia" panose="02040502050405020303" pitchFamily="18" charset="0"/>
              </a:rPr>
              <a:t>Expect to experience discomfort at some level</a:t>
            </a:r>
            <a:r>
              <a:rPr lang="en-US" b="0" i="0">
                <a:effectLst/>
                <a:latin typeface="Georgia" panose="02040502050405020303" pitchFamily="18" charset="0"/>
              </a:rPr>
              <a:t>​</a:t>
            </a:r>
          </a:p>
          <a:p>
            <a:pPr rtl="0" fontAlgn="base"/>
            <a:r>
              <a:rPr lang="en-US" b="0" i="0" u="none" strike="noStrike">
                <a:effectLst/>
                <a:latin typeface="Georgia" panose="02040502050405020303" pitchFamily="18" charset="0"/>
              </a:rPr>
              <a:t>Paying attention to self and others</a:t>
            </a:r>
            <a:r>
              <a:rPr lang="en-US" b="0" i="0">
                <a:effectLst/>
                <a:latin typeface="Georgia" panose="02040502050405020303" pitchFamily="18" charset="0"/>
              </a:rPr>
              <a:t>​</a:t>
            </a:r>
          </a:p>
          <a:p>
            <a:pPr rtl="0" fontAlgn="base"/>
            <a:r>
              <a:rPr lang="en-US" b="0" i="0" u="none" strike="noStrike">
                <a:effectLst/>
                <a:latin typeface="Georgia" panose="02040502050405020303" pitchFamily="18" charset="0"/>
              </a:rPr>
              <a:t>Be aware of intent: Own your impact</a:t>
            </a:r>
            <a:r>
              <a:rPr lang="en-US" b="0" i="0">
                <a:effectLst/>
                <a:latin typeface="Georgia" panose="02040502050405020303" pitchFamily="18" charset="0"/>
              </a:rPr>
              <a:t>​</a:t>
            </a:r>
          </a:p>
          <a:p>
            <a:pPr rtl="0" fontAlgn="base"/>
            <a:r>
              <a:rPr lang="en-US" b="0" i="0" u="none" strike="noStrike">
                <a:effectLst/>
                <a:latin typeface="Georgia" panose="02040502050405020303" pitchFamily="18" charset="0"/>
              </a:rPr>
              <a:t>Keep focused on our collective goal</a:t>
            </a:r>
            <a:r>
              <a:rPr lang="en-US" b="0" i="0">
                <a:effectLst/>
                <a:latin typeface="Georgia" panose="02040502050405020303" pitchFamily="18" charset="0"/>
              </a:rPr>
              <a:t>​</a:t>
            </a:r>
          </a:p>
          <a:p>
            <a:pPr rtl="0" fontAlgn="base"/>
            <a:r>
              <a:rPr lang="en-US" b="0" i="0" u="none" strike="noStrike">
                <a:effectLst/>
                <a:latin typeface="Georgia" panose="02040502050405020303" pitchFamily="18" charset="0"/>
              </a:rPr>
              <a:t>Speak your truth</a:t>
            </a:r>
            <a:r>
              <a:rPr lang="en-US" b="0" i="0">
                <a:effectLst/>
                <a:latin typeface="Georgia" panose="02040502050405020303" pitchFamily="18" charset="0"/>
              </a:rPr>
              <a:t>​</a:t>
            </a:r>
          </a:p>
          <a:p>
            <a:pPr rtl="0" fontAlgn="base"/>
            <a:r>
              <a:rPr lang="en-US" b="0" i="0" u="none" strike="noStrike">
                <a:effectLst/>
                <a:latin typeface="Georgia" panose="02040502050405020303" pitchFamily="18" charset="0"/>
              </a:rPr>
              <a:t>Maintain a learner stance and remain open to new thinking</a:t>
            </a:r>
            <a:r>
              <a:rPr lang="en-US" b="0" i="0">
                <a:effectLst/>
                <a:latin typeface="Georgia" panose="02040502050405020303" pitchFamily="18" charset="0"/>
              </a:rPr>
              <a:t>​</a:t>
            </a:r>
          </a:p>
          <a:p>
            <a:pPr rtl="0" fontAlgn="base"/>
            <a:r>
              <a:rPr lang="en-US" b="0" i="0" u="none" strike="noStrike">
                <a:effectLst/>
                <a:latin typeface="Georgia" panose="02040502050405020303" pitchFamily="18" charset="0"/>
              </a:rPr>
              <a:t>Pursuing a balance between advocacy and inquiry</a:t>
            </a:r>
            <a:endParaRPr lang="en-US" b="0" i="0">
              <a:effectLst/>
              <a:latin typeface="Georgia" panose="02040502050405020303" pitchFamily="18" charset="0"/>
            </a:endParaRPr>
          </a:p>
          <a:p>
            <a:endParaRPr lang="en-US">
              <a:latin typeface="Georgia" panose="02040502050405020303" pitchFamily="18" charset="0"/>
            </a:endParaRPr>
          </a:p>
        </p:txBody>
      </p:sp>
      <p:sp>
        <p:nvSpPr>
          <p:cNvPr id="3" name="Slide Number Placeholder 2">
            <a:extLst>
              <a:ext uri="{FF2B5EF4-FFF2-40B4-BE49-F238E27FC236}">
                <a16:creationId xmlns:a16="http://schemas.microsoft.com/office/drawing/2014/main" id="{578A746D-CABE-D477-AEA6-CB79919B2B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108122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524" y="142209"/>
            <a:ext cx="7710122" cy="553998"/>
          </a:xfrm>
          <a:prstGeom prst="rect">
            <a:avLst/>
          </a:prstGeom>
          <a:noFill/>
        </p:spPr>
        <p:txBody>
          <a:bodyPr wrap="square" lIns="91440" tIns="45720" rIns="91440" bIns="45720" rtlCol="0" anchor="t">
            <a:spAutoFit/>
          </a:bodyPr>
          <a:lstStyle/>
          <a:p>
            <a:r>
              <a:rPr lang="en-US" sz="3000" b="1">
                <a:solidFill>
                  <a:srgbClr val="FFFFFF"/>
                </a:solidFill>
                <a:latin typeface="Calibri" panose="020F0502020204030204" pitchFamily="34" charset="0"/>
                <a:cs typeface="Calibri" panose="020F0502020204030204" pitchFamily="34" charset="0"/>
              </a:rPr>
              <a:t>Priority Student Outcomes </a:t>
            </a:r>
          </a:p>
        </p:txBody>
      </p:sp>
      <p:sp>
        <p:nvSpPr>
          <p:cNvPr id="9" name="TextBox 8"/>
          <p:cNvSpPr txBox="1"/>
          <p:nvPr/>
        </p:nvSpPr>
        <p:spPr>
          <a:xfrm>
            <a:off x="4203166" y="1041639"/>
            <a:ext cx="4178834" cy="3060221"/>
          </a:xfrm>
          <a:prstGeom prst="rect">
            <a:avLst/>
          </a:prstGeom>
          <a:noFill/>
        </p:spPr>
        <p:txBody>
          <a:bodyPr wrap="square" lIns="91440" tIns="45720" rIns="91440" bIns="45720" rtlCol="0" anchor="t">
            <a:spAutoFit/>
          </a:bodyPr>
          <a:lstStyle/>
          <a:p>
            <a:pPr marL="257175" indent="-257175">
              <a:buFont typeface="Arial" panose="020B0604020202020204" pitchFamily="34" charset="0"/>
              <a:buChar char="•"/>
            </a:pPr>
            <a:endParaRPr lang="en-US">
              <a:solidFill>
                <a:schemeClr val="tx2"/>
              </a:solidFill>
              <a:latin typeface="Arial"/>
              <a:cs typeface="Arial"/>
            </a:endParaRPr>
          </a:p>
        </p:txBody>
      </p:sp>
      <p:pic>
        <p:nvPicPr>
          <p:cNvPr id="1026" name="Picture 2">
            <a:extLst>
              <a:ext uri="{FF2B5EF4-FFF2-40B4-BE49-F238E27FC236}">
                <a16:creationId xmlns:a16="http://schemas.microsoft.com/office/drawing/2014/main" id="{61FDAC76-FFCC-4B86-B80A-076B67BFF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094" y="791422"/>
            <a:ext cx="5837825" cy="374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82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524" y="142209"/>
            <a:ext cx="7710122" cy="553998"/>
          </a:xfrm>
          <a:prstGeom prst="rect">
            <a:avLst/>
          </a:prstGeom>
          <a:noFill/>
        </p:spPr>
        <p:txBody>
          <a:bodyPr wrap="square" lIns="91440" tIns="45720" rIns="91440" bIns="45720" rtlCol="0" anchor="t">
            <a:spAutoFit/>
          </a:bodyPr>
          <a:lstStyle/>
          <a:p>
            <a:r>
              <a:rPr lang="en-US" sz="3000" b="1">
                <a:solidFill>
                  <a:srgbClr val="FFFFFF"/>
                </a:solidFill>
                <a:latin typeface="Calibri" panose="020F0502020204030204" pitchFamily="34" charset="0"/>
                <a:cs typeface="Calibri" panose="020F0502020204030204" pitchFamily="34" charset="0"/>
              </a:rPr>
              <a:t>Priority Student Outcomes </a:t>
            </a:r>
          </a:p>
        </p:txBody>
      </p:sp>
      <p:sp>
        <p:nvSpPr>
          <p:cNvPr id="9" name="TextBox 8"/>
          <p:cNvSpPr txBox="1"/>
          <p:nvPr/>
        </p:nvSpPr>
        <p:spPr>
          <a:xfrm>
            <a:off x="4203166" y="1041639"/>
            <a:ext cx="4178834" cy="3060221"/>
          </a:xfrm>
          <a:prstGeom prst="rect">
            <a:avLst/>
          </a:prstGeom>
          <a:noFill/>
        </p:spPr>
        <p:txBody>
          <a:bodyPr wrap="square" lIns="91440" tIns="45720" rIns="91440" bIns="45720" rtlCol="0" anchor="t">
            <a:spAutoFit/>
          </a:bodyPr>
          <a:lstStyle/>
          <a:p>
            <a:pPr marL="257175" indent="-257175">
              <a:buFont typeface="Arial" panose="020B0604020202020204" pitchFamily="34" charset="0"/>
              <a:buChar char="•"/>
            </a:pPr>
            <a:endParaRPr lang="en-US">
              <a:solidFill>
                <a:schemeClr val="tx2"/>
              </a:solidFill>
              <a:latin typeface="Arial"/>
              <a:cs typeface="Arial"/>
            </a:endParaRPr>
          </a:p>
        </p:txBody>
      </p:sp>
      <p:pic>
        <p:nvPicPr>
          <p:cNvPr id="2" name="Picture 2">
            <a:extLst>
              <a:ext uri="{FF2B5EF4-FFF2-40B4-BE49-F238E27FC236}">
                <a16:creationId xmlns:a16="http://schemas.microsoft.com/office/drawing/2014/main" id="{FA49B04C-0CD4-E069-95DC-DE8AF3AF2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168" y="-1"/>
            <a:ext cx="59356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4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8" descr="Timeline&#10;&#10;Description automatically generated">
            <a:extLst>
              <a:ext uri="{FF2B5EF4-FFF2-40B4-BE49-F238E27FC236}">
                <a16:creationId xmlns:a16="http://schemas.microsoft.com/office/drawing/2014/main" id="{C76BAB07-482A-933D-B9AD-B0AFD1DB95E3}"/>
              </a:ext>
            </a:extLst>
          </p:cNvPr>
          <p:cNvPicPr>
            <a:picLocks noChangeAspect="1"/>
          </p:cNvPicPr>
          <p:nvPr/>
        </p:nvPicPr>
        <p:blipFill>
          <a:blip r:embed="rId3"/>
          <a:stretch>
            <a:fillRect/>
          </a:stretch>
        </p:blipFill>
        <p:spPr>
          <a:xfrm>
            <a:off x="1395225" y="990177"/>
            <a:ext cx="5425295" cy="3447184"/>
          </a:xfrm>
          <a:prstGeom prst="rect">
            <a:avLst/>
          </a:prstGeom>
        </p:spPr>
      </p:pic>
      <p:sp>
        <p:nvSpPr>
          <p:cNvPr id="5" name="TextBox 4">
            <a:extLst>
              <a:ext uri="{FF2B5EF4-FFF2-40B4-BE49-F238E27FC236}">
                <a16:creationId xmlns:a16="http://schemas.microsoft.com/office/drawing/2014/main" id="{B704E98D-4047-4C23-8A0D-A086A73F7DCB}"/>
              </a:ext>
            </a:extLst>
          </p:cNvPr>
          <p:cNvSpPr txBox="1"/>
          <p:nvPr/>
        </p:nvSpPr>
        <p:spPr>
          <a:xfrm>
            <a:off x="2408853" y="471796"/>
            <a:ext cx="4326292" cy="830997"/>
          </a:xfrm>
          <a:prstGeom prst="rect">
            <a:avLst/>
          </a:prstGeom>
          <a:noFill/>
        </p:spPr>
        <p:txBody>
          <a:bodyPr wrap="square">
            <a:spAutoFit/>
          </a:bodyPr>
          <a:lstStyle/>
          <a:p>
            <a:r>
              <a:rPr lang="en-US" sz="4800" b="1">
                <a:solidFill>
                  <a:srgbClr val="FFFFFF"/>
                </a:solidFill>
                <a:latin typeface="Calibri" panose="020F0502020204030204" pitchFamily="34" charset="0"/>
                <a:cs typeface="Calibri" panose="020F0502020204030204" pitchFamily="34" charset="0"/>
              </a:rPr>
              <a:t>Strategic Theme</a:t>
            </a:r>
          </a:p>
        </p:txBody>
      </p:sp>
    </p:spTree>
    <p:extLst>
      <p:ext uri="{BB962C8B-B14F-4D97-AF65-F5344CB8AC3E}">
        <p14:creationId xmlns:p14="http://schemas.microsoft.com/office/powerpoint/2010/main" val="1619411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9E27862D-4510-4637-95AD-9FC7FD153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586" y="0"/>
            <a:ext cx="6792560" cy="30886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CE3AC6F-E492-A745-A032-4DBC65D4D81A}"/>
              </a:ext>
            </a:extLst>
          </p:cNvPr>
          <p:cNvSpPr/>
          <p:nvPr/>
        </p:nvSpPr>
        <p:spPr>
          <a:xfrm>
            <a:off x="-8648" y="3085012"/>
            <a:ext cx="8299793" cy="2062102"/>
          </a:xfrm>
          <a:prstGeom prst="rect">
            <a:avLst/>
          </a:prstGeom>
          <a:solidFill>
            <a:srgbClr val="0F71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69D864F1-E3E9-3A4C-9630-8152E7983B01}"/>
              </a:ext>
            </a:extLst>
          </p:cNvPr>
          <p:cNvSpPr txBox="1"/>
          <p:nvPr/>
        </p:nvSpPr>
        <p:spPr>
          <a:xfrm rot="5400000">
            <a:off x="6654926" y="2645832"/>
            <a:ext cx="4105745" cy="369332"/>
          </a:xfrm>
          <a:prstGeom prst="rect">
            <a:avLst/>
          </a:prstGeom>
          <a:noFill/>
        </p:spPr>
        <p:txBody>
          <a:bodyPr wrap="square" rtlCol="0">
            <a:spAutoFit/>
          </a:bodyPr>
          <a:lstStyle/>
          <a:p>
            <a:pPr>
              <a:lnSpc>
                <a:spcPct val="90000"/>
              </a:lnSpc>
            </a:pPr>
            <a:r>
              <a:rPr lang="en-US" sz="2000" b="1">
                <a:solidFill>
                  <a:schemeClr val="bg1"/>
                </a:solidFill>
                <a:latin typeface="Arial" panose="020B0604020202020204" pitchFamily="34" charset="0"/>
                <a:cs typeface="Arial" panose="020B0604020202020204" pitchFamily="34" charset="0"/>
              </a:rPr>
              <a:t>Feedback</a:t>
            </a:r>
            <a:endParaRPr lang="en-US" sz="2000">
              <a:solidFill>
                <a:schemeClr val="bg1"/>
              </a:solidFill>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37294706-3A2A-4E96-9647-F9B7226A1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 y="1498549"/>
            <a:ext cx="4104216" cy="3644952"/>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73E8B652-9D79-F945-837B-4CAF42223AB9}"/>
              </a:ext>
            </a:extLst>
          </p:cNvPr>
          <p:cNvSpPr/>
          <p:nvPr/>
        </p:nvSpPr>
        <p:spPr>
          <a:xfrm>
            <a:off x="2729948" y="445170"/>
            <a:ext cx="2868661" cy="2536348"/>
          </a:xfrm>
          <a:prstGeom prst="ellipse">
            <a:avLst/>
          </a:prstGeom>
          <a:solidFill>
            <a:srgbClr val="F39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a:solidFill>
                  <a:schemeClr val="bg1"/>
                </a:solidFill>
                <a:latin typeface="Georgia" panose="02040502050405020303" pitchFamily="18" charset="0"/>
              </a:rPr>
              <a:t>CTE And Choice Programs </a:t>
            </a:r>
          </a:p>
        </p:txBody>
      </p:sp>
      <p:sp>
        <p:nvSpPr>
          <p:cNvPr id="2" name="TextBox 1">
            <a:extLst>
              <a:ext uri="{FF2B5EF4-FFF2-40B4-BE49-F238E27FC236}">
                <a16:creationId xmlns:a16="http://schemas.microsoft.com/office/drawing/2014/main" id="{5819DE8E-6A08-66D9-CAEA-504E751B3A8C}"/>
              </a:ext>
            </a:extLst>
          </p:cNvPr>
          <p:cNvSpPr txBox="1"/>
          <p:nvPr/>
        </p:nvSpPr>
        <p:spPr>
          <a:xfrm>
            <a:off x="4455738" y="3085011"/>
            <a:ext cx="3683921" cy="2062103"/>
          </a:xfrm>
          <a:prstGeom prst="rect">
            <a:avLst/>
          </a:prstGeom>
          <a:noFill/>
        </p:spPr>
        <p:txBody>
          <a:bodyPr wrap="square" rtlCol="0">
            <a:spAutoFit/>
          </a:bodyPr>
          <a:lstStyle/>
          <a:p>
            <a:r>
              <a:rPr lang="en-US" sz="3200">
                <a:solidFill>
                  <a:srgbClr val="F39034"/>
                </a:solidFill>
                <a:latin typeface="Georgia" panose="02040502050405020303" pitchFamily="18" charset="0"/>
              </a:rPr>
              <a:t>Elementary to Middle &amp; </a:t>
            </a:r>
          </a:p>
          <a:p>
            <a:r>
              <a:rPr lang="en-US" sz="3200">
                <a:solidFill>
                  <a:srgbClr val="F39034"/>
                </a:solidFill>
                <a:latin typeface="Georgia" panose="02040502050405020303" pitchFamily="18" charset="0"/>
              </a:rPr>
              <a:t>Middle to High School Transitions  </a:t>
            </a:r>
          </a:p>
        </p:txBody>
      </p:sp>
      <p:pic>
        <p:nvPicPr>
          <p:cNvPr id="3" name="Picture 2">
            <a:extLst>
              <a:ext uri="{FF2B5EF4-FFF2-40B4-BE49-F238E27FC236}">
                <a16:creationId xmlns:a16="http://schemas.microsoft.com/office/drawing/2014/main" id="{DA7EC615-9B76-CF73-8767-537032DF4D12}"/>
              </a:ext>
            </a:extLst>
          </p:cNvPr>
          <p:cNvPicPr>
            <a:picLocks noChangeAspect="1"/>
          </p:cNvPicPr>
          <p:nvPr/>
        </p:nvPicPr>
        <p:blipFill>
          <a:blip r:embed="rId5"/>
          <a:stretch>
            <a:fillRect/>
          </a:stretch>
        </p:blipFill>
        <p:spPr>
          <a:xfrm>
            <a:off x="0" y="0"/>
            <a:ext cx="9143999" cy="5143500"/>
          </a:xfrm>
          <a:prstGeom prst="rect">
            <a:avLst/>
          </a:prstGeom>
        </p:spPr>
      </p:pic>
    </p:spTree>
    <p:extLst>
      <p:ext uri="{BB962C8B-B14F-4D97-AF65-F5344CB8AC3E}">
        <p14:creationId xmlns:p14="http://schemas.microsoft.com/office/powerpoint/2010/main" val="2681375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13AB9D-0AE5-4864-9706-27D9BE51E19E}"/>
              </a:ext>
            </a:extLst>
          </p:cNvPr>
          <p:cNvPicPr>
            <a:picLocks noChangeAspect="1"/>
          </p:cNvPicPr>
          <p:nvPr/>
        </p:nvPicPr>
        <p:blipFill rotWithShape="1">
          <a:blip r:embed="rId3"/>
          <a:srcRect l="12856" t="667" r="21247" b="-667"/>
          <a:stretch/>
        </p:blipFill>
        <p:spPr>
          <a:xfrm>
            <a:off x="4456440" y="2"/>
            <a:ext cx="4687560" cy="4786264"/>
          </a:xfrm>
          <a:prstGeom prst="rect">
            <a:avLst/>
          </a:prstGeom>
        </p:spPr>
      </p:pic>
      <p:sp>
        <p:nvSpPr>
          <p:cNvPr id="22" name="Freeform 21">
            <a:extLst>
              <a:ext uri="{FF2B5EF4-FFF2-40B4-BE49-F238E27FC236}">
                <a16:creationId xmlns:a16="http://schemas.microsoft.com/office/drawing/2014/main" id="{58C274DC-CCF8-A142-BBCB-B87298BCCAC2}"/>
              </a:ext>
            </a:extLst>
          </p:cNvPr>
          <p:cNvSpPr/>
          <p:nvPr/>
        </p:nvSpPr>
        <p:spPr>
          <a:xfrm flipH="1">
            <a:off x="-4" y="0"/>
            <a:ext cx="5683911" cy="4733364"/>
          </a:xfrm>
          <a:custGeom>
            <a:avLst/>
            <a:gdLst>
              <a:gd name="connsiteX0" fmla="*/ 0 w 5288889"/>
              <a:gd name="connsiteY0" fmla="*/ 5142586 h 5157216"/>
              <a:gd name="connsiteX1" fmla="*/ 1221638 w 5288889"/>
              <a:gd name="connsiteY1" fmla="*/ 0 h 5157216"/>
              <a:gd name="connsiteX2" fmla="*/ 5281574 w 5288889"/>
              <a:gd name="connsiteY2" fmla="*/ 7315 h 5157216"/>
              <a:gd name="connsiteX3" fmla="*/ 5288889 w 5288889"/>
              <a:gd name="connsiteY3" fmla="*/ 5157216 h 5157216"/>
              <a:gd name="connsiteX4" fmla="*/ 0 w 5288889"/>
              <a:gd name="connsiteY4" fmla="*/ 5142586 h 515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889" h="5157216">
                <a:moveTo>
                  <a:pt x="0" y="5142586"/>
                </a:moveTo>
                <a:lnTo>
                  <a:pt x="1221638" y="0"/>
                </a:lnTo>
                <a:lnTo>
                  <a:pt x="5281574" y="7315"/>
                </a:lnTo>
                <a:cubicBezTo>
                  <a:pt x="5284012" y="1723949"/>
                  <a:pt x="5286451" y="3440582"/>
                  <a:pt x="5288889" y="5157216"/>
                </a:cubicBezTo>
                <a:lnTo>
                  <a:pt x="0" y="5142586"/>
                </a:lnTo>
                <a:close/>
              </a:path>
            </a:pathLst>
          </a:custGeom>
          <a:solidFill>
            <a:srgbClr val="0A4E7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a:extLst>
              <a:ext uri="{FF2B5EF4-FFF2-40B4-BE49-F238E27FC236}">
                <a16:creationId xmlns:a16="http://schemas.microsoft.com/office/drawing/2014/main" id="{52ED1242-FE08-FC49-89A0-175DA868ACFE}"/>
              </a:ext>
            </a:extLst>
          </p:cNvPr>
          <p:cNvSpPr/>
          <p:nvPr/>
        </p:nvSpPr>
        <p:spPr>
          <a:xfrm>
            <a:off x="-3" y="1"/>
            <a:ext cx="5486400" cy="4786264"/>
          </a:xfrm>
          <a:custGeom>
            <a:avLst/>
            <a:gdLst>
              <a:gd name="connsiteX0" fmla="*/ 4209393 w 5486400"/>
              <a:gd name="connsiteY0" fmla="*/ 0 h 4753303"/>
              <a:gd name="connsiteX1" fmla="*/ 0 w 5486400"/>
              <a:gd name="connsiteY1" fmla="*/ 0 h 4753303"/>
              <a:gd name="connsiteX2" fmla="*/ 0 w 5486400"/>
              <a:gd name="connsiteY2" fmla="*/ 4753303 h 4753303"/>
              <a:gd name="connsiteX3" fmla="*/ 197069 w 5486400"/>
              <a:gd name="connsiteY3" fmla="*/ 4753303 h 4753303"/>
              <a:gd name="connsiteX4" fmla="*/ 5486400 w 5486400"/>
              <a:gd name="connsiteY4" fmla="*/ 4753303 h 4753303"/>
              <a:gd name="connsiteX5" fmla="*/ 4209393 w 5486400"/>
              <a:gd name="connsiteY5" fmla="*/ 0 h 47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0" h="4753303">
                <a:moveTo>
                  <a:pt x="4209393" y="0"/>
                </a:moveTo>
                <a:lnTo>
                  <a:pt x="0" y="0"/>
                </a:lnTo>
                <a:lnTo>
                  <a:pt x="0" y="4753303"/>
                </a:lnTo>
                <a:lnTo>
                  <a:pt x="197069" y="4753303"/>
                </a:lnTo>
                <a:lnTo>
                  <a:pt x="5486400" y="4753303"/>
                </a:lnTo>
                <a:lnTo>
                  <a:pt x="4209393" y="0"/>
                </a:lnTo>
                <a:close/>
              </a:path>
            </a:pathLst>
          </a:cu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89875A6-9B94-C747-ADC2-91F6D12986DD}"/>
              </a:ext>
            </a:extLst>
          </p:cNvPr>
          <p:cNvSpPr txBox="1"/>
          <p:nvPr/>
        </p:nvSpPr>
        <p:spPr>
          <a:xfrm>
            <a:off x="774290" y="1685247"/>
            <a:ext cx="3797709" cy="1914370"/>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39034"/>
                </a:solidFill>
                <a:effectLst/>
                <a:uLnTx/>
                <a:uFillTx/>
                <a:latin typeface="Arial" panose="020B0604020202020204" pitchFamily="34" charset="0"/>
                <a:ea typeface="+mn-ea"/>
                <a:cs typeface="Arial" panose="020B0604020202020204" pitchFamily="34" charset="0"/>
              </a:rPr>
              <a:t>8</a:t>
            </a:r>
            <a:r>
              <a:rPr kumimoji="0" lang="en-US" sz="4000" b="1" i="0" u="none" strike="noStrike" kern="1200" cap="none" spc="0" normalizeH="0" baseline="30000" noProof="0">
                <a:ln>
                  <a:noFill/>
                </a:ln>
                <a:solidFill>
                  <a:srgbClr val="F39034"/>
                </a:solidFill>
                <a:effectLst/>
                <a:uLnTx/>
                <a:uFillTx/>
                <a:latin typeface="Arial" panose="020B0604020202020204" pitchFamily="34" charset="0"/>
                <a:ea typeface="+mn-ea"/>
                <a:cs typeface="Arial" panose="020B0604020202020204" pitchFamily="34" charset="0"/>
              </a:rPr>
              <a:t>th</a:t>
            </a:r>
            <a:r>
              <a:rPr kumimoji="0" lang="en-US" sz="4000" b="1" i="0" u="none" strike="noStrike" kern="1200" cap="none" spc="0" normalizeH="0" baseline="0" noProof="0">
                <a:ln>
                  <a:noFill/>
                </a:ln>
                <a:solidFill>
                  <a:srgbClr val="F39034"/>
                </a:solidFill>
                <a:effectLst/>
                <a:uLnTx/>
                <a:uFillTx/>
                <a:latin typeface="Arial" panose="020B0604020202020204" pitchFamily="34" charset="0"/>
                <a:ea typeface="+mn-ea"/>
                <a:cs typeface="Arial" panose="020B0604020202020204" pitchFamily="34" charset="0"/>
              </a:rPr>
              <a:t>-HS Transitions</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Pre-Registration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FEAC | March 5, 2024</a:t>
            </a:r>
          </a:p>
        </p:txBody>
      </p:sp>
      <p:pic>
        <p:nvPicPr>
          <p:cNvPr id="15" name="Picture 14" descr="Logo&#10;&#10;Description automatically generated">
            <a:extLst>
              <a:ext uri="{FF2B5EF4-FFF2-40B4-BE49-F238E27FC236}">
                <a16:creationId xmlns:a16="http://schemas.microsoft.com/office/drawing/2014/main" id="{9DE82C06-66D1-6E40-8DEC-A50B2B3A12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6119" y="3499945"/>
            <a:ext cx="1091761" cy="1091761"/>
          </a:xfrm>
          <a:prstGeom prst="rect">
            <a:avLst/>
          </a:prstGeom>
        </p:spPr>
      </p:pic>
    </p:spTree>
    <p:extLst>
      <p:ext uri="{BB962C8B-B14F-4D97-AF65-F5344CB8AC3E}">
        <p14:creationId xmlns:p14="http://schemas.microsoft.com/office/powerpoint/2010/main" val="1295511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Application>Microsoft Office PowerPoint</Application>
  <PresentationFormat>On-screen Show (16:9)</PresentationFormat>
  <Slides>28</Slides>
  <Notes>10</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revision>2</cp:revision>
  <cp:lastPrinted>2023-10-03T21:43:38Z</cp:lastPrinted>
  <dcterms:created xsi:type="dcterms:W3CDTF">2016-08-25T16:48:33Z</dcterms:created>
  <dcterms:modified xsi:type="dcterms:W3CDTF">2024-03-19T21:28:06Z</dcterms:modified>
</cp:coreProperties>
</file>